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3648" r:id="rId1"/>
  </p:sldMasterIdLst>
  <p:notesMasterIdLst>
    <p:notesMasterId r:id="rId21"/>
  </p:notesMasterIdLst>
  <p:sldIdLst>
    <p:sldId id="267" r:id="rId2"/>
    <p:sldId id="268" r:id="rId3"/>
    <p:sldId id="269" r:id="rId4"/>
    <p:sldId id="270" r:id="rId5"/>
    <p:sldId id="271" r:id="rId6"/>
    <p:sldId id="272" r:id="rId7"/>
    <p:sldId id="273" r:id="rId8"/>
    <p:sldId id="277" r:id="rId9"/>
    <p:sldId id="279" r:id="rId10"/>
    <p:sldId id="274" r:id="rId11"/>
    <p:sldId id="275" r:id="rId12"/>
    <p:sldId id="287" r:id="rId13"/>
    <p:sldId id="281" r:id="rId14"/>
    <p:sldId id="280" r:id="rId15"/>
    <p:sldId id="282" r:id="rId16"/>
    <p:sldId id="283" r:id="rId17"/>
    <p:sldId id="284" r:id="rId18"/>
    <p:sldId id="285" r:id="rId19"/>
    <p:sldId id="286" r:id="rId20"/>
  </p:sldIdLst>
  <p:sldSz cx="12192000" cy="6858000"/>
  <p:notesSz cx="6858000" cy="9144000"/>
  <p:embeddedFontLst>
    <p:embeddedFont>
      <p:font typeface="Arial Black" panose="020B0A04020102020204" pitchFamily="34" charset="0"/>
      <p:bold r:id="rId22"/>
    </p:embeddedFont>
    <p:embeddedFont>
      <p:font typeface="Arial Rounded MT Bold" panose="020F0704030504030204" pitchFamily="34" charset="0"/>
      <p:regular r:id="rId23"/>
    </p:embeddedFont>
    <p:embeddedFont>
      <p:font typeface="Montserrat" panose="00000500000000000000" pitchFamily="2" charset="0"/>
      <p:regular r:id="rId24"/>
      <p:bold r:id="rId25"/>
      <p:italic r:id="rId26"/>
      <p:boldItalic r:id="rId27"/>
    </p:embeddedFont>
    <p:embeddedFont>
      <p:font typeface="Raleway" pitchFamily="2" charset="0"/>
      <p:regular r:id="rId28"/>
      <p:bold r:id="rId29"/>
      <p:italic r:id="rId30"/>
      <p:boldItalic r:id="rId31"/>
    </p:embeddedFont>
    <p:embeddedFont>
      <p:font typeface="Raleway Black" pitchFamily="2" charset="0"/>
      <p:bold r:id="rId32"/>
      <p:boldItalic r:id="rId33"/>
    </p:embeddedFont>
  </p:embeddedFontLst>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Slide" id="{C41E965D-1BB0-6E42-80C1-B0CE61D34D0F}">
          <p14:sldIdLst>
            <p14:sldId id="267"/>
          </p14:sldIdLst>
        </p14:section>
        <p14:section name="ABSTRACT" id="{34C61D3D-3DDA-8544-919D-38908B71CF6E}">
          <p14:sldIdLst>
            <p14:sldId id="268"/>
            <p14:sldId id="269"/>
          </p14:sldIdLst>
        </p14:section>
        <p14:section name="INTRODUCTION" id="{DBB0F080-D76F-2449-A8A8-97428CE5CDE4}">
          <p14:sldIdLst>
            <p14:sldId id="270"/>
            <p14:sldId id="271"/>
          </p14:sldIdLst>
        </p14:section>
        <p14:section name="Solution" id="{D01103C6-D9B4-874A-903D-1D54C47D2E73}">
          <p14:sldIdLst>
            <p14:sldId id="272"/>
            <p14:sldId id="273"/>
          </p14:sldIdLst>
        </p14:section>
        <p14:section name="Methodology" id="{E0E8D6AA-D5EE-4FD5-ADA0-17DA645ACBD5}">
          <p14:sldIdLst>
            <p14:sldId id="277"/>
            <p14:sldId id="279"/>
          </p14:sldIdLst>
        </p14:section>
        <p14:section name="SYSTEM ARCHITECTURE" id="{17ED8106-7472-CA40-A9D6-5927206203E6}">
          <p14:sldIdLst>
            <p14:sldId id="274"/>
            <p14:sldId id="275"/>
            <p14:sldId id="287"/>
          </p14:sldIdLst>
        </p14:section>
        <p14:section name="Result" id="{B155E81F-1D15-48C4-AF83-1B881A8D15AB}">
          <p14:sldIdLst>
            <p14:sldId id="281"/>
            <p14:sldId id="280"/>
            <p14:sldId id="282"/>
            <p14:sldId id="283"/>
            <p14:sldId id="284"/>
          </p14:sldIdLst>
        </p14:section>
        <p14:section name="CONCLUSION" id="{B603D506-E83C-4FC1-B5AC-7E393CFDC7F8}">
          <p14:sldIdLst>
            <p14:sldId id="285"/>
            <p14:sldId id="28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31D"/>
    <a:srgbClr val="101519"/>
    <a:srgbClr val="273E32"/>
    <a:srgbClr val="0D141A"/>
    <a:srgbClr val="0F141A"/>
    <a:srgbClr val="101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20F875-06B7-9942-BB3F-E42935B55AD6}" v="51" dt="2023-10-03T07:12:44.8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96"/>
    <p:restoredTop sz="96860"/>
  </p:normalViewPr>
  <p:slideViewPr>
    <p:cSldViewPr snapToGrid="0" snapToObjects="1">
      <p:cViewPr>
        <p:scale>
          <a:sx n="66" d="100"/>
          <a:sy n="66" d="100"/>
        </p:scale>
        <p:origin x="787"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F6D82-066C-FA4D-8270-4E3B76B0A85B}" type="datetimeFigureOut">
              <a:t>7/21/2024</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92847-51ED-1449-A9AF-8F855167E8E6}" type="slidenum">
              <a:t>‹#›</a:t>
            </a:fld>
            <a:endParaRPr lang="en-LT"/>
          </a:p>
        </p:txBody>
      </p:sp>
    </p:spTree>
    <p:extLst>
      <p:ext uri="{BB962C8B-B14F-4D97-AF65-F5344CB8AC3E}">
        <p14:creationId xmlns:p14="http://schemas.microsoft.com/office/powerpoint/2010/main" val="281350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5BE92847-51ED-1449-A9AF-8F855167E8E6}" type="slidenum">
              <a:t>1</a:t>
            </a:fld>
            <a:endParaRPr lang="en-LT"/>
          </a:p>
        </p:txBody>
      </p:sp>
    </p:spTree>
    <p:extLst>
      <p:ext uri="{BB962C8B-B14F-4D97-AF65-F5344CB8AC3E}">
        <p14:creationId xmlns:p14="http://schemas.microsoft.com/office/powerpoint/2010/main" val="470964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t>16</a:t>
            </a:fld>
            <a:endParaRPr lang="en-LT"/>
          </a:p>
        </p:txBody>
      </p:sp>
    </p:spTree>
    <p:extLst>
      <p:ext uri="{BB962C8B-B14F-4D97-AF65-F5344CB8AC3E}">
        <p14:creationId xmlns:p14="http://schemas.microsoft.com/office/powerpoint/2010/main" val="3203676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t>17</a:t>
            </a:fld>
            <a:endParaRPr lang="en-LT"/>
          </a:p>
        </p:txBody>
      </p:sp>
    </p:spTree>
    <p:extLst>
      <p:ext uri="{BB962C8B-B14F-4D97-AF65-F5344CB8AC3E}">
        <p14:creationId xmlns:p14="http://schemas.microsoft.com/office/powerpoint/2010/main" val="383780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19</a:t>
            </a:fld>
            <a:endParaRPr lang="en-LT"/>
          </a:p>
        </p:txBody>
      </p:sp>
    </p:spTree>
    <p:extLst>
      <p:ext uri="{BB962C8B-B14F-4D97-AF65-F5344CB8AC3E}">
        <p14:creationId xmlns:p14="http://schemas.microsoft.com/office/powerpoint/2010/main" val="787305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t>3</a:t>
            </a:fld>
            <a:endParaRPr lang="en-LT"/>
          </a:p>
        </p:txBody>
      </p:sp>
    </p:spTree>
    <p:extLst>
      <p:ext uri="{BB962C8B-B14F-4D97-AF65-F5344CB8AC3E}">
        <p14:creationId xmlns:p14="http://schemas.microsoft.com/office/powerpoint/2010/main" val="2277903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5</a:t>
            </a:fld>
            <a:endParaRPr lang="en-LT"/>
          </a:p>
        </p:txBody>
      </p:sp>
    </p:spTree>
    <p:extLst>
      <p:ext uri="{BB962C8B-B14F-4D97-AF65-F5344CB8AC3E}">
        <p14:creationId xmlns:p14="http://schemas.microsoft.com/office/powerpoint/2010/main" val="15107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7</a:t>
            </a:fld>
            <a:endParaRPr lang="en-LT"/>
          </a:p>
        </p:txBody>
      </p:sp>
    </p:spTree>
    <p:extLst>
      <p:ext uri="{BB962C8B-B14F-4D97-AF65-F5344CB8AC3E}">
        <p14:creationId xmlns:p14="http://schemas.microsoft.com/office/powerpoint/2010/main" val="176930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9</a:t>
            </a:fld>
            <a:endParaRPr lang="en-LT"/>
          </a:p>
        </p:txBody>
      </p:sp>
    </p:spTree>
    <p:extLst>
      <p:ext uri="{BB962C8B-B14F-4D97-AF65-F5344CB8AC3E}">
        <p14:creationId xmlns:p14="http://schemas.microsoft.com/office/powerpoint/2010/main" val="493196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35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6418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t>14</a:t>
            </a:fld>
            <a:endParaRPr lang="en-LT"/>
          </a:p>
        </p:txBody>
      </p:sp>
    </p:spTree>
    <p:extLst>
      <p:ext uri="{BB962C8B-B14F-4D97-AF65-F5344CB8AC3E}">
        <p14:creationId xmlns:p14="http://schemas.microsoft.com/office/powerpoint/2010/main" val="3263862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t>15</a:t>
            </a:fld>
            <a:endParaRPr lang="en-LT"/>
          </a:p>
        </p:txBody>
      </p:sp>
    </p:spTree>
    <p:extLst>
      <p:ext uri="{BB962C8B-B14F-4D97-AF65-F5344CB8AC3E}">
        <p14:creationId xmlns:p14="http://schemas.microsoft.com/office/powerpoint/2010/main" val="4211721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5C1621EB-52E9-864A-B0F6-E4DE6976EFAF}" type="datetimeFigureOut">
              <a:t>7/21/2024</a:t>
            </a:fld>
            <a:endParaRPr lang="en-LT"/>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1052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5C1621EB-52E9-864A-B0F6-E4DE6976EFAF}" type="datetimeFigureOut">
              <a:t>7/21/2024</a:t>
            </a:fld>
            <a:endParaRPr lang="en-LT"/>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308699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5C1621EB-52E9-864A-B0F6-E4DE6976EFAF}" type="datetimeFigureOut">
              <a:t>7/21/2024</a:t>
            </a:fld>
            <a:endParaRPr lang="en-LT"/>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040774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5C1621EB-52E9-864A-B0F6-E4DE6976EFAF}" type="datetimeFigureOut">
              <a:t>7/21/2024</a:t>
            </a:fld>
            <a:endParaRPr lang="en-LT"/>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4461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5C1621EB-52E9-864A-B0F6-E4DE6976EFAF}" type="datetimeFigureOut">
              <a:t>7/21/2024</a:t>
            </a:fld>
            <a:endParaRPr lang="en-LT"/>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96897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5C1621EB-52E9-864A-B0F6-E4DE6976EFAF}" type="datetimeFigureOut">
              <a:t>7/21/2024</a:t>
            </a:fld>
            <a:endParaRPr lang="en-LT"/>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70322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5C1621EB-52E9-864A-B0F6-E4DE6976EFAF}" type="datetimeFigureOut">
              <a:t>7/21/2024</a:t>
            </a:fld>
            <a:endParaRPr lang="en-LT"/>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78886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5C1621EB-52E9-864A-B0F6-E4DE6976EFAF}" type="datetimeFigureOut">
              <a:t>7/21/2024</a:t>
            </a:fld>
            <a:endParaRPr lang="en-LT"/>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6095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7/21/2024</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5C1621EB-52E9-864A-B0F6-E4DE6976EFAF}" type="datetimeFigureOut">
              <a:t>7/21/2024</a:t>
            </a:fld>
            <a:endParaRPr lang="en-LT"/>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440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5C1621EB-52E9-864A-B0F6-E4DE6976EFAF}" type="datetimeFigureOut">
              <a:t>7/21/2024</a:t>
            </a:fld>
            <a:endParaRPr lang="en-LT"/>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2882049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t>7/21/2024</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5.png"/><Relationship Id="rId18" Type="http://schemas.openxmlformats.org/officeDocument/2006/relationships/image" Target="../media/image60.png"/><Relationship Id="rId3" Type="http://schemas.openxmlformats.org/officeDocument/2006/relationships/image" Target="../media/image1.jpeg"/><Relationship Id="rId21" Type="http://schemas.openxmlformats.org/officeDocument/2006/relationships/image" Target="../media/image70.png"/><Relationship Id="rId7" Type="http://schemas.openxmlformats.org/officeDocument/2006/relationships/image" Target="../media/image3.png"/><Relationship Id="rId12" Type="http://schemas.openxmlformats.org/officeDocument/2006/relationships/image" Target="../media/image4.png"/><Relationship Id="rId17" Type="http://schemas.openxmlformats.org/officeDocument/2006/relationships/slide" Target="slide8.xml"/><Relationship Id="rId2" Type="http://schemas.openxmlformats.org/officeDocument/2006/relationships/notesSlide" Target="../notesSlides/notesSlide1.xml"/><Relationship Id="rId16" Type="http://schemas.openxmlformats.org/officeDocument/2006/relationships/image" Target="../media/image6.png"/><Relationship Id="rId20" Type="http://schemas.openxmlformats.org/officeDocument/2006/relationships/slide" Target="slide13.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slide" Target="slide2.xml"/><Relationship Id="rId24" Type="http://schemas.openxmlformats.org/officeDocument/2006/relationships/image" Target="../media/image80.png"/><Relationship Id="rId5" Type="http://schemas.openxmlformats.org/officeDocument/2006/relationships/slide" Target="slide6.xml"/><Relationship Id="rId15" Type="http://schemas.openxmlformats.org/officeDocument/2006/relationships/image" Target="../media/image5.png"/><Relationship Id="rId23" Type="http://schemas.openxmlformats.org/officeDocument/2006/relationships/slide" Target="slide18.xml"/><Relationship Id="rId10" Type="http://schemas.openxmlformats.org/officeDocument/2006/relationships/image" Target="../media/image4.png"/><Relationship Id="rId19"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3.png"/><Relationship Id="rId14" Type="http://schemas.openxmlformats.org/officeDocument/2006/relationships/slide" Target="slide4.xml"/><Relationship Id="rId22"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2.png"/><Relationship Id="rId5" Type="http://schemas.microsoft.com/office/2007/relationships/hdphoto" Target="../media/hdphoto9.wdp"/><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34.png"/><Relationship Id="rId4" Type="http://schemas.microsoft.com/office/2007/relationships/hdphoto" Target="../media/hdphoto10.wdp"/></Relationships>
</file>

<file path=ppt/slides/_rels/slide1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2.wdp"/></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3.wdp"/></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2.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4.wdp"/></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5.wdp"/></Relationships>
</file>

<file path=ppt/slides/_rels/slide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7.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7.wdp"/><Relationship Id="rId5" Type="http://schemas.openxmlformats.org/officeDocument/2006/relationships/image" Target="../media/image48.png"/><Relationship Id="rId4" Type="http://schemas.microsoft.com/office/2007/relationships/hdphoto" Target="../media/hdphoto16.wdp"/></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6.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7.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0.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21.png"/><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26.png"/><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7727F2-87E1-463E-39C5-FA3186ACB2C6}"/>
              </a:ext>
            </a:extLst>
          </p:cNvPr>
          <p:cNvPicPr>
            <a:picLocks noChangeAspect="1"/>
          </p:cNvPicPr>
          <p:nvPr/>
        </p:nvPicPr>
        <p:blipFill>
          <a:blip r:embed="rId3"/>
          <a:stretch>
            <a:fillRect/>
          </a:stretch>
        </p:blipFill>
        <p:spPr>
          <a:xfrm>
            <a:off x="-1" y="0"/>
            <a:ext cx="12191999" cy="6858000"/>
          </a:xfrm>
          <a:prstGeom prst="rect">
            <a:avLst/>
          </a:prstGeom>
        </p:spPr>
      </p:pic>
      <p:sp>
        <p:nvSpPr>
          <p:cNvPr id="24" name="Rectangle 23">
            <a:extLst>
              <a:ext uri="{FF2B5EF4-FFF2-40B4-BE49-F238E27FC236}">
                <a16:creationId xmlns:a16="http://schemas.microsoft.com/office/drawing/2014/main" id="{05D0BD90-6384-4F42-BDBE-A945AF012A9F}"/>
              </a:ext>
            </a:extLst>
          </p:cNvPr>
          <p:cNvSpPr/>
          <p:nvPr/>
        </p:nvSpPr>
        <p:spPr>
          <a:xfrm>
            <a:off x="992955" y="0"/>
            <a:ext cx="10206085" cy="2308324"/>
          </a:xfrm>
          <a:prstGeom prst="rect">
            <a:avLst/>
          </a:prstGeom>
        </p:spPr>
        <p:txBody>
          <a:bodyPr wrap="square">
            <a:spAutoFit/>
          </a:bodyPr>
          <a:lstStyle/>
          <a:p>
            <a:pPr algn="ctr"/>
            <a:r>
              <a:rPr lang="en-US" sz="7200" b="1" dirty="0">
                <a:solidFill>
                  <a:schemeClr val="bg1"/>
                </a:solidFill>
                <a:effectLst>
                  <a:outerShdw blurRad="38100" dist="38100" dir="2700000" algn="tl">
                    <a:srgbClr val="000000">
                      <a:alpha val="43137"/>
                    </a:srgbClr>
                  </a:outerShdw>
                </a:effectLst>
              </a:rPr>
              <a:t>PLANT DISEASE DETECTION</a:t>
            </a:r>
            <a:endParaRPr lang="en-LT" sz="7200" b="1" spc="300" dirty="0">
              <a:solidFill>
                <a:schemeClr val="bg1"/>
              </a:solidFill>
              <a:effectLst>
                <a:outerShdw blurRad="38100" dist="38100" dir="2700000" algn="tl">
                  <a:srgbClr val="000000">
                    <a:alpha val="43137"/>
                  </a:srgbClr>
                </a:outerShdw>
              </a:effectLst>
              <a:latin typeface="Montserrat" panose="00000500000000000000" pitchFamily="2" charset="0"/>
            </a:endParaRPr>
          </a:p>
        </p:txBody>
      </p:sp>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C195487E-923E-634E-A4C3-E9368C2DE565}"/>
                  </a:ext>
                </a:extLst>
              </p:cNvPr>
              <p:cNvGraphicFramePr>
                <a:graphicFrameLocks noChangeAspect="1"/>
              </p:cNvGraphicFramePr>
              <p:nvPr>
                <p:extLst>
                  <p:ext uri="{D42A27DB-BD31-4B8C-83A1-F6EECF244321}">
                    <p14:modId xmlns:p14="http://schemas.microsoft.com/office/powerpoint/2010/main" val="428112909"/>
                  </p:ext>
                </p:extLst>
              </p:nvPr>
            </p:nvGraphicFramePr>
            <p:xfrm>
              <a:off x="2917303" y="2157268"/>
              <a:ext cx="2956563" cy="1663067"/>
            </p:xfrm>
            <a:graphic>
              <a:graphicData uri="http://schemas.microsoft.com/office/powerpoint/2016/sectionzoom">
                <psez:sectionZm>
                  <psez:sectionZmObj sectionId="{D01103C6-D9B4-874A-903D-1D54C47D2E73}">
                    <psez:zmPr id="{23888936-E0DE-5545-AD69-CCF83ACA0790}" transitionDur="1000" showBg="0">
                      <p166:blipFill xmlns:p166="http://schemas.microsoft.com/office/powerpoint/2016/6/main">
                        <a:blip r:embed="rId4"/>
                        <a:stretch>
                          <a:fillRect/>
                        </a:stretch>
                      </p166:blipFill>
                      <p166:spPr xmlns:p166="http://schemas.microsoft.com/office/powerpoint/2016/6/main">
                        <a:xfrm>
                          <a:off x="0" y="0"/>
                          <a:ext cx="2956563" cy="1663067"/>
                        </a:xfrm>
                        <a:prstGeom prst="rect">
                          <a:avLst/>
                        </a:prstGeom>
                      </p166:spPr>
                    </psez:zmPr>
                  </psez:sectionZmObj>
                </psez:sectionZm>
              </a:graphicData>
            </a:graphic>
          </p:graphicFrame>
        </mc:Choice>
        <mc:Fallback xmlns="">
          <p:pic>
            <p:nvPicPr>
              <p:cNvPr id="12" name="Section Zoom 11">
                <a:hlinkClick r:id="rId5" action="ppaction://hlinksldjump"/>
                <a:extLst>
                  <a:ext uri="{FF2B5EF4-FFF2-40B4-BE49-F238E27FC236}">
                    <a16:creationId xmlns:a16="http://schemas.microsoft.com/office/drawing/2014/main" id="{C195487E-923E-634E-A4C3-E9368C2DE565}"/>
                  </a:ext>
                </a:extLst>
              </p:cNvPr>
              <p:cNvPicPr>
                <a:picLocks noGrp="1" noRot="1" noChangeAspect="1" noMove="1" noResize="1" noEditPoints="1" noAdjustHandles="1" noChangeArrowheads="1" noChangeShapeType="1"/>
              </p:cNvPicPr>
              <p:nvPr/>
            </p:nvPicPr>
            <p:blipFill>
              <a:blip r:embed="rId6"/>
              <a:stretch>
                <a:fillRect/>
              </a:stretch>
            </p:blipFill>
            <p:spPr>
              <a:xfrm>
                <a:off x="2917303" y="2157268"/>
                <a:ext cx="2956563" cy="1663067"/>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BA3A39B2-158B-2B4C-A1B4-DCCBD75CA15C}"/>
                  </a:ext>
                </a:extLst>
              </p:cNvPr>
              <p:cNvGraphicFramePr>
                <a:graphicFrameLocks noChangeAspect="1"/>
              </p:cNvGraphicFramePr>
              <p:nvPr>
                <p:extLst>
                  <p:ext uri="{D42A27DB-BD31-4B8C-83A1-F6EECF244321}">
                    <p14:modId xmlns:p14="http://schemas.microsoft.com/office/powerpoint/2010/main" val="3593734858"/>
                  </p:ext>
                </p:extLst>
              </p:nvPr>
            </p:nvGraphicFramePr>
            <p:xfrm>
              <a:off x="6039470" y="5194932"/>
              <a:ext cx="2956564" cy="1663068"/>
            </p:xfrm>
            <a:graphic>
              <a:graphicData uri="http://schemas.microsoft.com/office/powerpoint/2016/sectionzoom">
                <psez:sectionZm>
                  <psez:sectionZmObj sectionId="{17ED8106-7472-CA40-A9D6-5927206203E6}">
                    <psez:zmPr id="{BED1C54D-1895-F149-B351-02B981A8A5BF}" transitionDur="1000" showBg="0">
                      <p166:blipFill xmlns:p166="http://schemas.microsoft.com/office/powerpoint/2016/6/main">
                        <a:blip r:embed="rId7"/>
                        <a:stretch>
                          <a:fillRect/>
                        </a:stretch>
                      </p166:blipFill>
                      <p166:spPr xmlns:p166="http://schemas.microsoft.com/office/powerpoint/2016/6/main">
                        <a:xfrm>
                          <a:off x="0" y="0"/>
                          <a:ext cx="2956564" cy="1663068"/>
                        </a:xfrm>
                        <a:prstGeom prst="rect">
                          <a:avLst/>
                        </a:prstGeom>
                      </p166:spPr>
                    </psez:zmPr>
                  </psez:sectionZmObj>
                </psez:sectionZm>
              </a:graphicData>
            </a:graphic>
          </p:graphicFrame>
        </mc:Choice>
        <mc:Fallback xmlns="">
          <p:pic>
            <p:nvPicPr>
              <p:cNvPr id="17" name="Section Zoom 16">
                <a:hlinkClick r:id="rId8" action="ppaction://hlinksldjump"/>
                <a:extLst>
                  <a:ext uri="{FF2B5EF4-FFF2-40B4-BE49-F238E27FC236}">
                    <a16:creationId xmlns:a16="http://schemas.microsoft.com/office/drawing/2014/main" id="{BA3A39B2-158B-2B4C-A1B4-DCCBD75CA15C}"/>
                  </a:ext>
                </a:extLst>
              </p:cNvPr>
              <p:cNvPicPr>
                <a:picLocks noGrp="1" noRot="1" noChangeAspect="1" noMove="1" noResize="1" noEditPoints="1" noAdjustHandles="1" noChangeArrowheads="1" noChangeShapeType="1"/>
              </p:cNvPicPr>
              <p:nvPr/>
            </p:nvPicPr>
            <p:blipFill>
              <a:blip r:embed="rId9"/>
              <a:stretch>
                <a:fillRect/>
              </a:stretch>
            </p:blipFill>
            <p:spPr>
              <a:xfrm>
                <a:off x="6039470" y="5194932"/>
                <a:ext cx="2956564" cy="166306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39C2E45-7383-084C-A25A-231F40FCFD88}"/>
                  </a:ext>
                </a:extLst>
              </p:cNvPr>
              <p:cNvGraphicFramePr>
                <a:graphicFrameLocks noChangeAspect="1"/>
              </p:cNvGraphicFramePr>
              <p:nvPr>
                <p:extLst>
                  <p:ext uri="{D42A27DB-BD31-4B8C-83A1-F6EECF244321}">
                    <p14:modId xmlns:p14="http://schemas.microsoft.com/office/powerpoint/2010/main" val="1791917840"/>
                  </p:ext>
                </p:extLst>
              </p:nvPr>
            </p:nvGraphicFramePr>
            <p:xfrm>
              <a:off x="-403016" y="4915541"/>
              <a:ext cx="2791942" cy="1606471"/>
            </p:xfrm>
            <a:graphic>
              <a:graphicData uri="http://schemas.microsoft.com/office/powerpoint/2016/sectionzoom">
                <psez:sectionZm>
                  <psez:sectionZmObj sectionId="{34C61D3D-3DDA-8544-919D-38908B71CF6E}">
                    <psez:zmPr id="{4BF83247-9042-D446-B9D6-CD882B6CF45B}" transitionDur="1000" showBg="0">
                      <p166:blipFill xmlns:p166="http://schemas.microsoft.com/office/powerpoint/2016/6/main">
                        <a:blip r:embed="rId10"/>
                        <a:stretch>
                          <a:fillRect/>
                        </a:stretch>
                      </p166:blipFill>
                      <p166:spPr xmlns:p166="http://schemas.microsoft.com/office/powerpoint/2016/6/main">
                        <a:xfrm>
                          <a:off x="0" y="0"/>
                          <a:ext cx="2791942" cy="1606471"/>
                        </a:xfrm>
                        <a:prstGeom prst="rect">
                          <a:avLst/>
                        </a:prstGeom>
                        <a:effectLst/>
                      </p166:spPr>
                    </psez:zmPr>
                  </psez:sectionZmObj>
                </psez:sectionZm>
              </a:graphicData>
            </a:graphic>
          </p:graphicFrame>
        </mc:Choice>
        <mc:Fallback xmlns="">
          <p:pic>
            <p:nvPicPr>
              <p:cNvPr id="6" name="Section Zoom 5">
                <a:hlinkClick r:id="rId11" action="ppaction://hlinksldjump"/>
                <a:extLst>
                  <a:ext uri="{FF2B5EF4-FFF2-40B4-BE49-F238E27FC236}">
                    <a16:creationId xmlns:a16="http://schemas.microsoft.com/office/drawing/2014/main" id="{039C2E45-7383-084C-A25A-231F40FCFD88}"/>
                  </a:ext>
                </a:extLst>
              </p:cNvPr>
              <p:cNvPicPr>
                <a:picLocks noGrp="1" noRot="1" noChangeAspect="1" noMove="1" noResize="1" noEditPoints="1" noAdjustHandles="1" noChangeArrowheads="1" noChangeShapeType="1"/>
              </p:cNvPicPr>
              <p:nvPr/>
            </p:nvPicPr>
            <p:blipFill>
              <a:blip r:embed="rId12"/>
              <a:stretch>
                <a:fillRect/>
              </a:stretch>
            </p:blipFill>
            <p:spPr>
              <a:xfrm>
                <a:off x="-403016" y="4915541"/>
                <a:ext cx="2791942" cy="1606471"/>
              </a:xfrm>
              <a:prstGeom prst="rect">
                <a:avLst/>
              </a:prstGeom>
              <a:effectLst/>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B2D661A4-8895-1E43-9238-4B6D30F2FF2A}"/>
                  </a:ext>
                </a:extLst>
              </p:cNvPr>
              <p:cNvGraphicFramePr>
                <a:graphicFrameLocks noChangeAspect="1"/>
              </p:cNvGraphicFramePr>
              <p:nvPr>
                <p:extLst>
                  <p:ext uri="{D42A27DB-BD31-4B8C-83A1-F6EECF244321}">
                    <p14:modId xmlns:p14="http://schemas.microsoft.com/office/powerpoint/2010/main" val="2549090565"/>
                  </p:ext>
                </p:extLst>
              </p:nvPr>
            </p:nvGraphicFramePr>
            <p:xfrm>
              <a:off x="1277744" y="3588461"/>
              <a:ext cx="2855950" cy="1606471"/>
            </p:xfrm>
            <a:graphic>
              <a:graphicData uri="http://schemas.microsoft.com/office/powerpoint/2016/sectionzoom">
                <psez:sectionZm>
                  <psez:sectionZmObj sectionId="{DBB0F080-D76F-2449-A8A8-97428CE5CDE4}">
                    <psez:zmPr id="{E31B0801-3E89-AF44-A1B1-5F4CCB54772F}" transitionDur="1000" showBg="0">
                      <p166:blipFill xmlns:p166="http://schemas.microsoft.com/office/powerpoint/2016/6/main">
                        <a:blip r:embed="rId13"/>
                        <a:stretch>
                          <a:fillRect/>
                        </a:stretch>
                      </p166:blipFill>
                      <p166:spPr xmlns:p166="http://schemas.microsoft.com/office/powerpoint/2016/6/main">
                        <a:xfrm>
                          <a:off x="0" y="0"/>
                          <a:ext cx="2855950" cy="1606471"/>
                        </a:xfrm>
                        <a:prstGeom prst="rect">
                          <a:avLst/>
                        </a:prstGeom>
                      </p166:spPr>
                    </psez:zmPr>
                  </psez:sectionZmObj>
                </psez:sectionZm>
              </a:graphicData>
            </a:graphic>
          </p:graphicFrame>
        </mc:Choice>
        <mc:Fallback xmlns="">
          <p:pic>
            <p:nvPicPr>
              <p:cNvPr id="4" name="Section Zoom 3">
                <a:hlinkClick r:id="rId14" action="ppaction://hlinksldjump"/>
                <a:extLst>
                  <a:ext uri="{FF2B5EF4-FFF2-40B4-BE49-F238E27FC236}">
                    <a16:creationId xmlns:a16="http://schemas.microsoft.com/office/drawing/2014/main" id="{B2D661A4-8895-1E43-9238-4B6D30F2FF2A}"/>
                  </a:ext>
                </a:extLst>
              </p:cNvPr>
              <p:cNvPicPr>
                <a:picLocks noGrp="1" noRot="1" noChangeAspect="1" noMove="1" noResize="1" noEditPoints="1" noAdjustHandles="1" noChangeArrowheads="1" noChangeShapeType="1"/>
              </p:cNvPicPr>
              <p:nvPr/>
            </p:nvPicPr>
            <p:blipFill>
              <a:blip r:embed="rId15"/>
              <a:stretch>
                <a:fillRect/>
              </a:stretch>
            </p:blipFill>
            <p:spPr>
              <a:xfrm>
                <a:off x="1277744" y="3588461"/>
                <a:ext cx="2855950" cy="1606471"/>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36433B14-4E6A-6671-7BF6-C441E2846791}"/>
                  </a:ext>
                </a:extLst>
              </p:cNvPr>
              <p:cNvGraphicFramePr>
                <a:graphicFrameLocks noChangeAspect="1"/>
              </p:cNvGraphicFramePr>
              <p:nvPr>
                <p:extLst>
                  <p:ext uri="{D42A27DB-BD31-4B8C-83A1-F6EECF244321}">
                    <p14:modId xmlns:p14="http://schemas.microsoft.com/office/powerpoint/2010/main" val="3061048310"/>
                  </p:ext>
                </p:extLst>
              </p:nvPr>
            </p:nvGraphicFramePr>
            <p:xfrm>
              <a:off x="4303341" y="3825416"/>
              <a:ext cx="3048000" cy="1714500"/>
            </p:xfrm>
            <a:graphic>
              <a:graphicData uri="http://schemas.microsoft.com/office/powerpoint/2016/sectionzoom">
                <psez:sectionZm>
                  <psez:sectionZmObj sectionId="{E0E8D6AA-D5EE-4FD5-ADA0-17DA645ACBD5}">
                    <psez:zmPr id="{8830D453-8034-44F1-AFB3-EDB2DC9F92DE}" transitionDur="1000" showBg="0">
                      <p166:blipFill xmlns:p166="http://schemas.microsoft.com/office/powerpoint/2016/6/main">
                        <a:blip r:embed="rId16"/>
                        <a:stretch>
                          <a:fillRect/>
                        </a:stretch>
                      </p166:blipFill>
                      <p166:spPr xmlns:p166="http://schemas.microsoft.com/office/powerpoint/2016/6/main">
                        <a:xfrm>
                          <a:off x="0" y="0"/>
                          <a:ext cx="3048000" cy="1714500"/>
                        </a:xfrm>
                        <a:prstGeom prst="rect">
                          <a:avLst/>
                        </a:prstGeom>
                        <a:noFill/>
                      </p166:spPr>
                    </psez:zmPr>
                  </psez:sectionZmObj>
                </psez:sectionZm>
              </a:graphicData>
            </a:graphic>
          </p:graphicFrame>
        </mc:Choice>
        <mc:Fallback xmlns="">
          <p:pic>
            <p:nvPicPr>
              <p:cNvPr id="3" name="Section Zoom 2">
                <a:hlinkClick r:id="rId17" action="ppaction://hlinksldjump"/>
                <a:extLst>
                  <a:ext uri="{FF2B5EF4-FFF2-40B4-BE49-F238E27FC236}">
                    <a16:creationId xmlns:a16="http://schemas.microsoft.com/office/drawing/2014/main" id="{36433B14-4E6A-6671-7BF6-C441E2846791}"/>
                  </a:ext>
                </a:extLst>
              </p:cNvPr>
              <p:cNvPicPr>
                <a:picLocks noGrp="1" noRot="1" noChangeAspect="1" noMove="1" noResize="1" noEditPoints="1" noAdjustHandles="1" noChangeArrowheads="1" noChangeShapeType="1"/>
              </p:cNvPicPr>
              <p:nvPr/>
            </p:nvPicPr>
            <p:blipFill>
              <a:blip r:embed="rId18"/>
              <a:stretch>
                <a:fillRect/>
              </a:stretch>
            </p:blipFill>
            <p:spPr>
              <a:xfrm>
                <a:off x="4303341" y="3825416"/>
                <a:ext cx="3048000" cy="1714500"/>
              </a:xfrm>
              <a:prstGeom prst="rect">
                <a:avLst/>
              </a:prstGeom>
              <a:noFill/>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C457C224-E885-AC0A-AEE8-A88F9989283D}"/>
                  </a:ext>
                </a:extLst>
              </p:cNvPr>
              <p:cNvGraphicFramePr>
                <a:graphicFrameLocks noChangeAspect="1"/>
              </p:cNvGraphicFramePr>
              <p:nvPr>
                <p:extLst>
                  <p:ext uri="{D42A27DB-BD31-4B8C-83A1-F6EECF244321}">
                    <p14:modId xmlns:p14="http://schemas.microsoft.com/office/powerpoint/2010/main" val="3877785530"/>
                  </p:ext>
                </p:extLst>
              </p:nvPr>
            </p:nvGraphicFramePr>
            <p:xfrm>
              <a:off x="7875121" y="4004277"/>
              <a:ext cx="3048000" cy="1714500"/>
            </p:xfrm>
            <a:graphic>
              <a:graphicData uri="http://schemas.microsoft.com/office/powerpoint/2016/sectionzoom">
                <psez:sectionZm>
                  <psez:sectionZmObj sectionId="{B155E81F-1D15-48C4-AF83-1B881A8D15AB}">
                    <psez:zmPr id="{32C2F531-CE0F-42EF-AC16-19CBD882123D}" transitionDur="1000" showBg="0">
                      <p166:blipFill xmlns:p166="http://schemas.microsoft.com/office/powerpoint/2016/6/main">
                        <a:blip r:embed="rId19"/>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11" name="Section Zoom 10">
                <a:hlinkClick r:id="rId20" action="ppaction://hlinksldjump"/>
                <a:extLst>
                  <a:ext uri="{FF2B5EF4-FFF2-40B4-BE49-F238E27FC236}">
                    <a16:creationId xmlns:a16="http://schemas.microsoft.com/office/drawing/2014/main" id="{C457C224-E885-AC0A-AEE8-A88F9989283D}"/>
                  </a:ext>
                </a:extLst>
              </p:cNvPr>
              <p:cNvPicPr>
                <a:picLocks noGrp="1" noRot="1" noChangeAspect="1" noMove="1" noResize="1" noEditPoints="1" noAdjustHandles="1" noChangeArrowheads="1" noChangeShapeType="1"/>
              </p:cNvPicPr>
              <p:nvPr/>
            </p:nvPicPr>
            <p:blipFill>
              <a:blip r:embed="rId21"/>
              <a:stretch>
                <a:fillRect/>
              </a:stretch>
            </p:blipFill>
            <p:spPr>
              <a:xfrm>
                <a:off x="7875121" y="4004277"/>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1B2FAB1F-413A-4A8E-E0E8-8D19D7959649}"/>
                  </a:ext>
                </a:extLst>
              </p:cNvPr>
              <p:cNvGraphicFramePr>
                <a:graphicFrameLocks noChangeAspect="1"/>
              </p:cNvGraphicFramePr>
              <p:nvPr>
                <p:extLst>
                  <p:ext uri="{D42A27DB-BD31-4B8C-83A1-F6EECF244321}">
                    <p14:modId xmlns:p14="http://schemas.microsoft.com/office/powerpoint/2010/main" val="1511896638"/>
                  </p:ext>
                </p:extLst>
              </p:nvPr>
            </p:nvGraphicFramePr>
            <p:xfrm>
              <a:off x="9452958" y="2389916"/>
              <a:ext cx="3048000" cy="1714500"/>
            </p:xfrm>
            <a:graphic>
              <a:graphicData uri="http://schemas.microsoft.com/office/powerpoint/2016/sectionzoom">
                <psez:sectionZm>
                  <psez:sectionZmObj sectionId="{B603D506-E83C-4FC1-B5AC-7E393CFDC7F8}">
                    <psez:zmPr id="{639987A6-BF43-4F09-9ED6-6D3B5806CD7C}" transitionDur="1000" showBg="0">
                      <p166:blipFill xmlns:p166="http://schemas.microsoft.com/office/powerpoint/2016/6/main">
                        <a:blip r:embed="rId22"/>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15" name="Section Zoom 14">
                <a:hlinkClick r:id="rId23" action="ppaction://hlinksldjump"/>
                <a:extLst>
                  <a:ext uri="{FF2B5EF4-FFF2-40B4-BE49-F238E27FC236}">
                    <a16:creationId xmlns:a16="http://schemas.microsoft.com/office/drawing/2014/main" id="{1B2FAB1F-413A-4A8E-E0E8-8D19D7959649}"/>
                  </a:ext>
                </a:extLst>
              </p:cNvPr>
              <p:cNvPicPr>
                <a:picLocks noGrp="1" noRot="1" noChangeAspect="1" noMove="1" noResize="1" noEditPoints="1" noAdjustHandles="1" noChangeArrowheads="1" noChangeShapeType="1"/>
              </p:cNvPicPr>
              <p:nvPr/>
            </p:nvPicPr>
            <p:blipFill>
              <a:blip r:embed="rId24"/>
              <a:stretch>
                <a:fillRect/>
              </a:stretch>
            </p:blipFill>
            <p:spPr>
              <a:xfrm>
                <a:off x="9452958" y="2389916"/>
                <a:ext cx="3048000" cy="1714500"/>
              </a:xfrm>
              <a:prstGeom prst="rect">
                <a:avLst/>
              </a:prstGeom>
            </p:spPr>
          </p:pic>
        </mc:Fallback>
      </mc:AlternateContent>
    </p:spTree>
    <p:extLst>
      <p:ext uri="{BB962C8B-B14F-4D97-AF65-F5344CB8AC3E}">
        <p14:creationId xmlns:p14="http://schemas.microsoft.com/office/powerpoint/2010/main" val="238535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4000" fill="hold"/>
                                        <p:tgtEl>
                                          <p:spTgt spid="1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5" name="Rectangle 4">
            <a:extLst>
              <a:ext uri="{FF2B5EF4-FFF2-40B4-BE49-F238E27FC236}">
                <a16:creationId xmlns:a16="http://schemas.microsoft.com/office/drawing/2014/main" id="{FD9FA5D4-F976-AF4C-AC07-03DCC1B85E22}"/>
              </a:ext>
            </a:extLst>
          </p:cNvPr>
          <p:cNvSpPr/>
          <p:nvPr/>
        </p:nvSpPr>
        <p:spPr>
          <a:xfrm>
            <a:off x="2869581" y="3310054"/>
            <a:ext cx="6296718" cy="175432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dirty="0">
                <a:solidFill>
                  <a:schemeClr val="bg1"/>
                </a:solidFill>
                <a:latin typeface="Raleway Black" pitchFamily="2" charset="0"/>
              </a:rPr>
              <a:t>SYSTEM ARCHITECTURE</a:t>
            </a:r>
            <a:endParaRPr kumimoji="0" lang="en-LT" sz="5400" b="1" i="0" u="none" strike="noStrike" kern="1200" cap="none" spc="-150" normalizeH="0" baseline="0" noProof="0" dirty="0">
              <a:ln>
                <a:noFill/>
              </a:ln>
              <a:solidFill>
                <a:schemeClr val="bg1"/>
              </a:solidFill>
              <a:effectLst>
                <a:outerShdw blurRad="419100" sx="102000" sy="102000" algn="ctr" rotWithShape="0">
                  <a:prstClr val="black">
                    <a:alpha val="29000"/>
                  </a:prstClr>
                </a:outerShdw>
              </a:effectLst>
              <a:uLnTx/>
              <a:uFillTx/>
              <a:latin typeface="Raleway Black" pitchFamily="2" charset="0"/>
            </a:endParaRP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02972" y="202582"/>
            <a:ext cx="3107474" cy="3107474"/>
          </a:xfrm>
          <a:prstGeom prst="rect">
            <a:avLst/>
          </a:prstGeom>
        </p:spPr>
      </p:pic>
    </p:spTree>
    <p:extLst>
      <p:ext uri="{BB962C8B-B14F-4D97-AF65-F5344CB8AC3E}">
        <p14:creationId xmlns:p14="http://schemas.microsoft.com/office/powerpoint/2010/main" val="271936434"/>
      </p:ext>
    </p:extLst>
  </p:cSld>
  <p:clrMapOvr>
    <a:masterClrMapping/>
  </p:clrMapOvr>
  <p:transition spd="slow" advTm="0"/>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122" name="Picture 2" descr="orange dome tent surrounded by silhouette of trees at blue hour">
            <a:extLst>
              <a:ext uri="{FF2B5EF4-FFF2-40B4-BE49-F238E27FC236}">
                <a16:creationId xmlns:a16="http://schemas.microsoft.com/office/drawing/2014/main" id="{D29F581C-915B-3B4C-9A89-1AA8FB4A24D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6" name="Graphic 22">
            <a:extLst>
              <a:ext uri="{FF2B5EF4-FFF2-40B4-BE49-F238E27FC236}">
                <a16:creationId xmlns:a16="http://schemas.microsoft.com/office/drawing/2014/main"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useBgFill="1">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1549854" y="360062"/>
            <a:ext cx="9308959"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dirty="0">
                <a:solidFill>
                  <a:schemeClr val="bg1"/>
                </a:solidFill>
                <a:latin typeface="Raleway Black" pitchFamily="2" charset="0"/>
              </a:rPr>
              <a:t>SYSTEM ARCHITECTURE</a:t>
            </a:r>
            <a:endParaRPr kumimoji="0" lang="en-LT" sz="6000" b="1" i="0" u="none" strike="noStrike" kern="1200" cap="none" spc="-150" normalizeH="0" baseline="0" noProof="0" dirty="0">
              <a:ln>
                <a:noFill/>
              </a:ln>
              <a:solidFill>
                <a:schemeClr val="bg1"/>
              </a:solidFill>
              <a:effectLst>
                <a:outerShdw blurRad="419100" sx="102000" sy="102000" algn="ctr" rotWithShape="0">
                  <a:prstClr val="black">
                    <a:alpha val="29000"/>
                  </a:prstClr>
                </a:outerShdw>
              </a:effectLst>
              <a:uLnTx/>
              <a:uFillTx/>
              <a:latin typeface="Raleway Black" pitchFamily="2" charset="0"/>
            </a:endParaRPr>
          </a:p>
        </p:txBody>
      </p:sp>
      <p:pic>
        <p:nvPicPr>
          <p:cNvPr id="3" name="Content Placeholder 4">
            <a:extLst>
              <a:ext uri="{FF2B5EF4-FFF2-40B4-BE49-F238E27FC236}">
                <a16:creationId xmlns:a16="http://schemas.microsoft.com/office/drawing/2014/main" id="{FEA017E0-0C10-7A8A-59DB-CAE02C2F6318}"/>
              </a:ext>
            </a:extLst>
          </p:cNvPr>
          <p:cNvPicPr>
            <a:picLocks noChangeAspect="1"/>
          </p:cNvPicPr>
          <p:nvPr/>
        </p:nvPicPr>
        <p:blipFill>
          <a:blip r:embed="rId6"/>
          <a:stretch>
            <a:fillRect/>
          </a:stretch>
        </p:blipFill>
        <p:spPr>
          <a:xfrm>
            <a:off x="1898247" y="1807721"/>
            <a:ext cx="8507393" cy="4234263"/>
          </a:xfrm>
          <a:prstGeom prst="rect">
            <a:avLst/>
          </a:prstGeom>
        </p:spPr>
      </p:pic>
    </p:spTree>
    <p:extLst>
      <p:ext uri="{BB962C8B-B14F-4D97-AF65-F5344CB8AC3E}">
        <p14:creationId xmlns:p14="http://schemas.microsoft.com/office/powerpoint/2010/main" val="518703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2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2CD0C3-C4FD-B935-8932-0100889A3A1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60000"/>
                    </a14:imgEffect>
                  </a14:imgLayer>
                </a14:imgProps>
              </a:ext>
            </a:extLst>
          </a:blip>
          <a:stretch>
            <a:fillRect/>
          </a:stretch>
        </p:blipFill>
        <p:spPr>
          <a:xfrm>
            <a:off x="0" y="5670"/>
            <a:ext cx="12192000" cy="6852330"/>
          </a:xfrm>
          <a:prstGeom prst="rect">
            <a:avLst/>
          </a:prstGeom>
        </p:spPr>
      </p:pic>
      <p:sp useBgFill="1">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1630877" y="0"/>
            <a:ext cx="9308959"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dirty="0">
                <a:solidFill>
                  <a:schemeClr val="bg1"/>
                </a:solidFill>
                <a:latin typeface="Raleway Black" pitchFamily="2" charset="0"/>
              </a:rPr>
              <a:t>SYSTEM ARCHITECTURE</a:t>
            </a:r>
            <a:endParaRPr kumimoji="0" lang="en-LT" sz="6000" b="1" i="0" u="none" strike="noStrike" kern="1200" cap="none" spc="-150" normalizeH="0" baseline="0" noProof="0" dirty="0">
              <a:ln>
                <a:noFill/>
              </a:ln>
              <a:solidFill>
                <a:schemeClr val="bg1"/>
              </a:solidFill>
              <a:effectLst>
                <a:outerShdw blurRad="419100" sx="102000" sy="102000" algn="ctr" rotWithShape="0">
                  <a:prstClr val="black">
                    <a:alpha val="29000"/>
                  </a:prstClr>
                </a:outerShdw>
              </a:effectLst>
              <a:uLnTx/>
              <a:uFillTx/>
              <a:latin typeface="Raleway Black" pitchFamily="2" charset="0"/>
            </a:endParaRPr>
          </a:p>
        </p:txBody>
      </p:sp>
      <p:sp>
        <p:nvSpPr>
          <p:cNvPr id="4" name="TextBox 3">
            <a:extLst>
              <a:ext uri="{FF2B5EF4-FFF2-40B4-BE49-F238E27FC236}">
                <a16:creationId xmlns:a16="http://schemas.microsoft.com/office/drawing/2014/main" id="{E25B71A9-580A-B293-5421-B49A3229AA55}"/>
              </a:ext>
            </a:extLst>
          </p:cNvPr>
          <p:cNvSpPr txBox="1"/>
          <p:nvPr/>
        </p:nvSpPr>
        <p:spPr>
          <a:xfrm>
            <a:off x="851302" y="1260958"/>
            <a:ext cx="10548241" cy="5509200"/>
          </a:xfrm>
          <a:prstGeom prst="rect">
            <a:avLst/>
          </a:prstGeom>
          <a:noFill/>
        </p:spPr>
        <p:txBody>
          <a:bodyPr wrap="square" rtlCol="0">
            <a:spAutoFit/>
          </a:bodyPr>
          <a:lstStyle/>
          <a:p>
            <a:pPr marL="0" indent="0">
              <a:buNone/>
            </a:pPr>
            <a:r>
              <a:rPr lang="en-US" sz="1600" dirty="0">
                <a:solidFill>
                  <a:schemeClr val="bg1"/>
                </a:solidFill>
                <a:latin typeface="Arial Black" panose="020B0A04020102020204" pitchFamily="34" charset="0"/>
              </a:rPr>
              <a:t>The approach for developing the web platform for plant disease prediction using a CNN and algorithm can</a:t>
            </a:r>
          </a:p>
          <a:p>
            <a:pPr marL="0" indent="0">
              <a:buNone/>
            </a:pPr>
            <a:r>
              <a:rPr lang="en-US" sz="1600" dirty="0">
                <a:solidFill>
                  <a:schemeClr val="bg1"/>
                </a:solidFill>
                <a:latin typeface="Arial Black" panose="020B0A04020102020204" pitchFamily="34" charset="0"/>
              </a:rPr>
              <a:t>be divided into several steps:</a:t>
            </a:r>
          </a:p>
          <a:p>
            <a:pPr marL="0" indent="0">
              <a:buNone/>
            </a:pPr>
            <a:r>
              <a:rPr lang="en-US" sz="1600" dirty="0">
                <a:solidFill>
                  <a:schemeClr val="bg1"/>
                </a:solidFill>
                <a:latin typeface="Arial Black" panose="020B0A04020102020204" pitchFamily="34" charset="0"/>
              </a:rPr>
              <a:t>1. Data Collection: The first step is to collect a large dataset of plant images, including both healthy and</a:t>
            </a:r>
          </a:p>
          <a:p>
            <a:pPr marL="0" indent="0">
              <a:buNone/>
            </a:pPr>
            <a:r>
              <a:rPr lang="en-US" sz="1600" dirty="0">
                <a:solidFill>
                  <a:schemeClr val="bg1"/>
                </a:solidFill>
                <a:latin typeface="Arial Black" panose="020B0A04020102020204" pitchFamily="34" charset="0"/>
              </a:rPr>
              <a:t>diseased plants. This dataset will be used to train and validate the deep learning models.</a:t>
            </a:r>
          </a:p>
          <a:p>
            <a:pPr marL="0" indent="0">
              <a:buNone/>
            </a:pPr>
            <a:r>
              <a:rPr lang="en-US" sz="1600" dirty="0">
                <a:solidFill>
                  <a:schemeClr val="bg1"/>
                </a:solidFill>
                <a:latin typeface="Arial Black" panose="020B0A04020102020204" pitchFamily="34" charset="0"/>
              </a:rPr>
              <a:t>2. Data Preprocessing: The collected dataset will be preprocessed to remove noise and unwanted data. The</a:t>
            </a:r>
          </a:p>
          <a:p>
            <a:pPr marL="0" indent="0">
              <a:buNone/>
            </a:pPr>
            <a:r>
              <a:rPr lang="en-US" sz="1600" dirty="0">
                <a:solidFill>
                  <a:schemeClr val="bg1"/>
                </a:solidFill>
                <a:latin typeface="Arial Black" panose="020B0A04020102020204" pitchFamily="34" charset="0"/>
              </a:rPr>
              <a:t>images will be resized and normalized to a standard size and format suitable for feeding into the deep</a:t>
            </a:r>
          </a:p>
          <a:p>
            <a:pPr marL="0" indent="0">
              <a:buNone/>
            </a:pPr>
            <a:r>
              <a:rPr lang="en-US" sz="1600" dirty="0">
                <a:solidFill>
                  <a:schemeClr val="bg1"/>
                </a:solidFill>
                <a:latin typeface="Arial Black" panose="020B0A04020102020204" pitchFamily="34" charset="0"/>
              </a:rPr>
              <a:t>learning models.</a:t>
            </a:r>
          </a:p>
          <a:p>
            <a:pPr marL="0" indent="0">
              <a:buNone/>
            </a:pPr>
            <a:r>
              <a:rPr lang="en-US" sz="1600" dirty="0">
                <a:solidFill>
                  <a:schemeClr val="bg1"/>
                </a:solidFill>
                <a:latin typeface="Arial Black" panose="020B0A04020102020204" pitchFamily="34" charset="0"/>
              </a:rPr>
              <a:t>3. Model Training: The next step is to train the deep learning models using the preprocessed dataset. Two</a:t>
            </a:r>
          </a:p>
          <a:p>
            <a:pPr marL="0" indent="0">
              <a:buNone/>
            </a:pPr>
            <a:r>
              <a:rPr lang="en-US" sz="1600" dirty="0">
                <a:solidFill>
                  <a:schemeClr val="bg1"/>
                </a:solidFill>
                <a:latin typeface="Arial Black" panose="020B0A04020102020204" pitchFamily="34" charset="0"/>
              </a:rPr>
              <a:t>deep learning models, namely CNN and ResNet50, will be used. The models will be trained on the</a:t>
            </a:r>
          </a:p>
          <a:p>
            <a:pPr marL="0" indent="0">
              <a:buNone/>
            </a:pPr>
            <a:r>
              <a:rPr lang="en-US" sz="1600" dirty="0">
                <a:solidFill>
                  <a:schemeClr val="bg1"/>
                </a:solidFill>
                <a:latin typeface="Arial Black" panose="020B0A04020102020204" pitchFamily="34" charset="0"/>
              </a:rPr>
              <a:t>preprocessed dataset using a supervised learning approach.</a:t>
            </a:r>
          </a:p>
          <a:p>
            <a:pPr marL="0" indent="0">
              <a:buNone/>
            </a:pPr>
            <a:r>
              <a:rPr lang="en-US" sz="1600" dirty="0">
                <a:solidFill>
                  <a:schemeClr val="bg1"/>
                </a:solidFill>
                <a:latin typeface="Arial Black" panose="020B0A04020102020204" pitchFamily="34" charset="0"/>
              </a:rPr>
              <a:t>4. </a:t>
            </a:r>
            <a:r>
              <a:rPr lang="en-US" sz="1600" dirty="0" err="1">
                <a:solidFill>
                  <a:schemeClr val="bg1"/>
                </a:solidFill>
                <a:latin typeface="Arial Black" panose="020B0A04020102020204" pitchFamily="34" charset="0"/>
              </a:rPr>
              <a:t>WebPlatform</a:t>
            </a:r>
            <a:r>
              <a:rPr lang="en-US" sz="1600" dirty="0">
                <a:solidFill>
                  <a:schemeClr val="bg1"/>
                </a:solidFill>
                <a:latin typeface="Arial Black" panose="020B0A04020102020204" pitchFamily="34" charset="0"/>
              </a:rPr>
              <a:t> Development: Once the fused model is developed, a web platform will be developed to</a:t>
            </a:r>
          </a:p>
          <a:p>
            <a:pPr marL="0" indent="0">
              <a:buNone/>
            </a:pPr>
            <a:r>
              <a:rPr lang="en-US" sz="1600" dirty="0">
                <a:solidFill>
                  <a:schemeClr val="bg1"/>
                </a:solidFill>
                <a:latin typeface="Arial Black" panose="020B0A04020102020204" pitchFamily="34" charset="0"/>
              </a:rPr>
              <a:t>make it accessible to farmers. The platform will allow farmers to upload plant images, and the fused model</a:t>
            </a:r>
          </a:p>
          <a:p>
            <a:pPr marL="0" indent="0">
              <a:buNone/>
            </a:pPr>
            <a:r>
              <a:rPr lang="en-US" sz="1600" dirty="0">
                <a:solidFill>
                  <a:schemeClr val="bg1"/>
                </a:solidFill>
                <a:latin typeface="Arial Black" panose="020B0A04020102020204" pitchFamily="34" charset="0"/>
              </a:rPr>
              <a:t>will predict the type of disease the plant is suffering from.</a:t>
            </a:r>
          </a:p>
          <a:p>
            <a:endParaRPr lang="en-IN" sz="16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40236017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C406D4B-60FC-5038-9BD1-A8064A1E9C9D}"/>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3" name="TextBox 2">
            <a:extLst>
              <a:ext uri="{FF2B5EF4-FFF2-40B4-BE49-F238E27FC236}">
                <a16:creationId xmlns:a16="http://schemas.microsoft.com/office/drawing/2014/main" id="{F36A9E8D-7549-ED92-6F35-3A7D7FC8DD51}"/>
              </a:ext>
            </a:extLst>
          </p:cNvPr>
          <p:cNvSpPr txBox="1"/>
          <p:nvPr/>
        </p:nvSpPr>
        <p:spPr>
          <a:xfrm>
            <a:off x="3832933" y="3131722"/>
            <a:ext cx="5016427" cy="1446550"/>
          </a:xfrm>
          <a:prstGeom prst="rect">
            <a:avLst/>
          </a:prstGeom>
          <a:noFill/>
        </p:spPr>
        <p:txBody>
          <a:bodyPr wrap="square" rtlCol="0">
            <a:spAutoFit/>
          </a:bodyPr>
          <a:lstStyle/>
          <a:p>
            <a:r>
              <a:rPr lang="en-US" sz="8800" dirty="0">
                <a:solidFill>
                  <a:schemeClr val="bg1"/>
                </a:solidFill>
                <a:latin typeface="Raleway Black" pitchFamily="2" charset="0"/>
              </a:rPr>
              <a:t>RESULT</a:t>
            </a:r>
            <a:endParaRPr lang="en-IN" sz="8800" dirty="0">
              <a:solidFill>
                <a:schemeClr val="bg1"/>
              </a:solidFill>
              <a:latin typeface="Raleway Black" pitchFamily="2" charset="0"/>
            </a:endParaRPr>
          </a:p>
        </p:txBody>
      </p:sp>
      <p:pic>
        <p:nvPicPr>
          <p:cNvPr id="4" name="Graphic 3" descr="Presentation with pie chart">
            <a:extLst>
              <a:ext uri="{FF2B5EF4-FFF2-40B4-BE49-F238E27FC236}">
                <a16:creationId xmlns:a16="http://schemas.microsoft.com/office/drawing/2014/main" id="{C3E8EB46-768D-A4A9-6C49-E84421AA2F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57195" y="1124245"/>
            <a:ext cx="2558005" cy="1838873"/>
          </a:xfrm>
          <a:prstGeom prst="rect">
            <a:avLst/>
          </a:prstGeom>
        </p:spPr>
      </p:pic>
    </p:spTree>
    <p:extLst>
      <p:ext uri="{BB962C8B-B14F-4D97-AF65-F5344CB8AC3E}">
        <p14:creationId xmlns:p14="http://schemas.microsoft.com/office/powerpoint/2010/main" val="124080999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1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DA6602-6353-BAE6-1879-19EB99AC8EA8}"/>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50000"/>
                    </a14:imgEffect>
                  </a14:imgLayer>
                </a14:imgProps>
              </a:ext>
            </a:extLst>
          </a:blip>
          <a:stretch>
            <a:fillRect/>
          </a:stretch>
        </p:blipFill>
        <p:spPr>
          <a:xfrm>
            <a:off x="0" y="-9072"/>
            <a:ext cx="12192000" cy="6858000"/>
          </a:xfrm>
          <a:prstGeom prst="rect">
            <a:avLst/>
          </a:prstGeom>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useBgFill="1">
        <p:nvSpPr>
          <p:cNvPr id="21" name="Rounded Rectangle 20">
            <a:extLst>
              <a:ext uri="{FF2B5EF4-FFF2-40B4-BE49-F238E27FC236}">
                <a16:creationId xmlns:a16="http://schemas.microsoft.com/office/drawing/2014/main" id="{D6787DAF-363B-FF49-8B5C-94BB07360B4E}"/>
              </a:ext>
            </a:extLst>
          </p:cNvPr>
          <p:cNvSpPr/>
          <p:nvPr/>
        </p:nvSpPr>
        <p:spPr>
          <a:xfrm rot="2314562">
            <a:off x="1496965" y="313773"/>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ounded Rectangle 21">
            <a:extLst>
              <a:ext uri="{FF2B5EF4-FFF2-40B4-BE49-F238E27FC236}">
                <a16:creationId xmlns:a16="http://schemas.microsoft.com/office/drawing/2014/main" id="{A550FAD0-EC64-B541-9FEF-F3F576427C79}"/>
              </a:ext>
            </a:extLst>
          </p:cNvPr>
          <p:cNvSpPr/>
          <p:nvPr/>
        </p:nvSpPr>
        <p:spPr>
          <a:xfrm rot="2314562">
            <a:off x="1384545" y="1613863"/>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3" name="Rounded Rectangle 22">
            <a:extLst>
              <a:ext uri="{FF2B5EF4-FFF2-40B4-BE49-F238E27FC236}">
                <a16:creationId xmlns:a16="http://schemas.microsoft.com/office/drawing/2014/main" id="{95ACA153-32CF-B343-BD0F-8295EFA0D82C}"/>
              </a:ext>
            </a:extLst>
          </p:cNvPr>
          <p:cNvSpPr/>
          <p:nvPr/>
        </p:nvSpPr>
        <p:spPr>
          <a:xfrm rot="2314562">
            <a:off x="1563665" y="2358741"/>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dirty="0"/>
          </a:p>
        </p:txBody>
      </p:sp>
      <p:sp useBgFill="1">
        <p:nvSpPr>
          <p:cNvPr id="24" name="Rounded Rectangle 23">
            <a:extLst>
              <a:ext uri="{FF2B5EF4-FFF2-40B4-BE49-F238E27FC236}">
                <a16:creationId xmlns:a16="http://schemas.microsoft.com/office/drawing/2014/main" id="{4A087067-6FBB-1745-A5D4-628D980A11A2}"/>
              </a:ext>
            </a:extLst>
          </p:cNvPr>
          <p:cNvSpPr/>
          <p:nvPr/>
        </p:nvSpPr>
        <p:spPr>
          <a:xfrm rot="2314562">
            <a:off x="1014528" y="4518245"/>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dirty="0"/>
          </a:p>
        </p:txBody>
      </p:sp>
      <p:sp>
        <p:nvSpPr>
          <p:cNvPr id="11" name="Rectangle 10">
            <a:extLst>
              <a:ext uri="{FF2B5EF4-FFF2-40B4-BE49-F238E27FC236}">
                <a16:creationId xmlns:a16="http://schemas.microsoft.com/office/drawing/2014/main" id="{F1ABBEE1-A4F3-6746-AE3A-4B6E12CE6CA3}"/>
              </a:ext>
            </a:extLst>
          </p:cNvPr>
          <p:cNvSpPr/>
          <p:nvPr/>
        </p:nvSpPr>
        <p:spPr>
          <a:xfrm>
            <a:off x="3298018" y="-32472"/>
            <a:ext cx="5078634" cy="1446550"/>
          </a:xfrm>
          <a:prstGeom prst="rect">
            <a:avLst/>
          </a:prstGeom>
        </p:spPr>
        <p:txBody>
          <a:bodyPr wrap="none">
            <a:spAutoFit/>
          </a:bodyPr>
          <a:lstStyle/>
          <a:p>
            <a:pPr algn="ctr"/>
            <a:r>
              <a:rPr lang="en-US" sz="8800" b="1" spc="-150" dirty="0">
                <a:solidFill>
                  <a:schemeClr val="bg1"/>
                </a:solidFill>
                <a:effectLst>
                  <a:outerShdw blurRad="38100" dist="38100" dir="2700000" algn="tl">
                    <a:srgbClr val="000000">
                      <a:alpha val="43137"/>
                    </a:srgbClr>
                  </a:outerShdw>
                </a:effectLst>
                <a:latin typeface="Raleway Black" pitchFamily="2" charset="0"/>
              </a:rPr>
              <a:t>RESULTS</a:t>
            </a:r>
            <a:endParaRPr lang="en-LT" sz="8800" b="1" spc="-150" dirty="0">
              <a:solidFill>
                <a:schemeClr val="bg1"/>
              </a:solidFill>
              <a:effectLst>
                <a:outerShdw blurRad="38100" dist="38100" dir="2700000" algn="tl">
                  <a:srgbClr val="000000">
                    <a:alpha val="43137"/>
                  </a:srgbClr>
                </a:outerShdw>
              </a:effectLst>
              <a:latin typeface="Raleway Black" pitchFamily="2" charset="0"/>
            </a:endParaRPr>
          </a:p>
        </p:txBody>
      </p:sp>
      <p:sp useBgFill="1">
        <p:nvSpPr>
          <p:cNvPr id="26" name="Rounded Rectangle 25">
            <a:extLst>
              <a:ext uri="{FF2B5EF4-FFF2-40B4-BE49-F238E27FC236}">
                <a16:creationId xmlns:a16="http://schemas.microsoft.com/office/drawing/2014/main" id="{79CF8A2E-6CD9-C246-88DB-41410F96B594}"/>
              </a:ext>
            </a:extLst>
          </p:cNvPr>
          <p:cNvSpPr/>
          <p:nvPr/>
        </p:nvSpPr>
        <p:spPr>
          <a:xfrm rot="2314562">
            <a:off x="10002831" y="2171981"/>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7" name="Rounded Rectangle 26">
            <a:extLst>
              <a:ext uri="{FF2B5EF4-FFF2-40B4-BE49-F238E27FC236}">
                <a16:creationId xmlns:a16="http://schemas.microsoft.com/office/drawing/2014/main" id="{8BF71943-E162-8646-B793-F730AF1116CA}"/>
              </a:ext>
            </a:extLst>
          </p:cNvPr>
          <p:cNvSpPr/>
          <p:nvPr/>
        </p:nvSpPr>
        <p:spPr>
          <a:xfrm rot="2314562">
            <a:off x="9890411" y="3472071"/>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8" name="Rounded Rectangle 27">
            <a:extLst>
              <a:ext uri="{FF2B5EF4-FFF2-40B4-BE49-F238E27FC236}">
                <a16:creationId xmlns:a16="http://schemas.microsoft.com/office/drawing/2014/main" id="{FC8B7B47-AD94-0B42-BF9A-FB712535E5D0}"/>
              </a:ext>
            </a:extLst>
          </p:cNvPr>
          <p:cNvSpPr/>
          <p:nvPr/>
        </p:nvSpPr>
        <p:spPr>
          <a:xfrm rot="2314562">
            <a:off x="10069531" y="4216949"/>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9" name="Rounded Rectangle 28">
            <a:extLst>
              <a:ext uri="{FF2B5EF4-FFF2-40B4-BE49-F238E27FC236}">
                <a16:creationId xmlns:a16="http://schemas.microsoft.com/office/drawing/2014/main" id="{14E00701-098F-CD4F-A308-C7B7ECDFF684}"/>
              </a:ext>
            </a:extLst>
          </p:cNvPr>
          <p:cNvSpPr/>
          <p:nvPr/>
        </p:nvSpPr>
        <p:spPr>
          <a:xfrm rot="2314562">
            <a:off x="9520394" y="6376453"/>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4" name="AutoShape 6" descr="30k+ Dark Plant Pictures | Download Free Images on Unsplash">
            <a:extLst>
              <a:ext uri="{FF2B5EF4-FFF2-40B4-BE49-F238E27FC236}">
                <a16:creationId xmlns:a16="http://schemas.microsoft.com/office/drawing/2014/main" id="{7213E13D-9ECE-37DC-8811-2EC0DD18914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7A6C6A98-B317-B06C-ECF1-57A3715136E8}"/>
              </a:ext>
            </a:extLst>
          </p:cNvPr>
          <p:cNvPicPr>
            <a:picLocks noChangeAspect="1"/>
          </p:cNvPicPr>
          <p:nvPr/>
        </p:nvPicPr>
        <p:blipFill>
          <a:blip r:embed="rId7"/>
          <a:stretch>
            <a:fillRect/>
          </a:stretch>
        </p:blipFill>
        <p:spPr>
          <a:xfrm>
            <a:off x="1286499" y="1371503"/>
            <a:ext cx="5335239" cy="5188697"/>
          </a:xfrm>
          <a:prstGeom prst="rect">
            <a:avLst/>
          </a:prstGeom>
        </p:spPr>
      </p:pic>
      <p:sp>
        <p:nvSpPr>
          <p:cNvPr id="7" name="TextBox 6">
            <a:extLst>
              <a:ext uri="{FF2B5EF4-FFF2-40B4-BE49-F238E27FC236}">
                <a16:creationId xmlns:a16="http://schemas.microsoft.com/office/drawing/2014/main" id="{2C6EC87F-4CBF-DAC0-A531-CD231FA512C8}"/>
              </a:ext>
            </a:extLst>
          </p:cNvPr>
          <p:cNvSpPr txBox="1"/>
          <p:nvPr/>
        </p:nvSpPr>
        <p:spPr>
          <a:xfrm>
            <a:off x="7331259" y="3187903"/>
            <a:ext cx="2802498" cy="769441"/>
          </a:xfrm>
          <a:prstGeom prst="rect">
            <a:avLst/>
          </a:prstGeom>
          <a:noFill/>
        </p:spPr>
        <p:txBody>
          <a:bodyPr wrap="none" rtlCol="0">
            <a:spAutoFit/>
          </a:bodyPr>
          <a:lstStyle/>
          <a:p>
            <a:r>
              <a:rPr lang="en-US" sz="4400" dirty="0">
                <a:solidFill>
                  <a:schemeClr val="bg1"/>
                </a:solidFill>
              </a:rPr>
              <a:t>Home page</a:t>
            </a:r>
            <a:endParaRPr lang="en-IN" sz="4400" dirty="0">
              <a:solidFill>
                <a:schemeClr val="bg1"/>
              </a:solidFill>
            </a:endParaRPr>
          </a:p>
        </p:txBody>
      </p:sp>
    </p:spTree>
    <p:extLst>
      <p:ext uri="{BB962C8B-B14F-4D97-AF65-F5344CB8AC3E}">
        <p14:creationId xmlns:p14="http://schemas.microsoft.com/office/powerpoint/2010/main" val="11798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6" dur="3000" fill="hold"/>
                                        <p:tgtEl>
                                          <p:spTgt spid="21"/>
                                        </p:tgtEl>
                                        <p:attrNameLst>
                                          <p:attrName>ppt_x</p:attrName>
                                          <p:attrName>ppt_y</p:attrName>
                                        </p:attrNameLst>
                                      </p:cBhvr>
                                      <p:rCtr x="2122" y="-4676"/>
                                    </p:animMotion>
                                  </p:childTnLst>
                                </p:cTn>
                              </p:par>
                              <p:par>
                                <p:cTn id="7"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8" dur="3000" fill="hold"/>
                                        <p:tgtEl>
                                          <p:spTgt spid="22"/>
                                        </p:tgtEl>
                                        <p:attrNameLst>
                                          <p:attrName>ppt_x</p:attrName>
                                          <p:attrName>ppt_y</p:attrName>
                                        </p:attrNameLst>
                                      </p:cBhvr>
                                      <p:rCtr x="2122" y="-4676"/>
                                    </p:animMotion>
                                  </p:childTnLst>
                                </p:cTn>
                              </p:par>
                              <p:par>
                                <p:cTn id="9"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0" dur="3000" fill="hold"/>
                                        <p:tgtEl>
                                          <p:spTgt spid="23"/>
                                        </p:tgtEl>
                                        <p:attrNameLst>
                                          <p:attrName>ppt_x</p:attrName>
                                          <p:attrName>ppt_y</p:attrName>
                                        </p:attrNameLst>
                                      </p:cBhvr>
                                      <p:rCtr x="2122" y="-4676"/>
                                    </p:animMotion>
                                  </p:childTnLst>
                                </p:cTn>
                              </p:par>
                              <p:par>
                                <p:cTn id="11"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12" dur="3000" fill="hold"/>
                                        <p:tgtEl>
                                          <p:spTgt spid="24"/>
                                        </p:tgtEl>
                                        <p:attrNameLst>
                                          <p:attrName>ppt_x</p:attrName>
                                          <p:attrName>ppt_y</p:attrName>
                                        </p:attrNameLst>
                                      </p:cBhvr>
                                      <p:rCtr x="2122" y="-4676"/>
                                    </p:animMotion>
                                  </p:childTnLst>
                                </p:cTn>
                              </p:par>
                              <p:par>
                                <p:cTn id="13"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14" dur="3000" fill="hold"/>
                                        <p:tgtEl>
                                          <p:spTgt spid="26"/>
                                        </p:tgtEl>
                                        <p:attrNameLst>
                                          <p:attrName>ppt_x</p:attrName>
                                          <p:attrName>ppt_y</p:attrName>
                                        </p:attrNameLst>
                                      </p:cBhvr>
                                      <p:rCtr x="2122" y="-4676"/>
                                    </p:animMotion>
                                  </p:childTnLst>
                                </p:cTn>
                              </p:par>
                              <p:par>
                                <p:cTn id="15"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16" dur="3000" fill="hold"/>
                                        <p:tgtEl>
                                          <p:spTgt spid="27"/>
                                        </p:tgtEl>
                                        <p:attrNameLst>
                                          <p:attrName>ppt_x</p:attrName>
                                          <p:attrName>ppt_y</p:attrName>
                                        </p:attrNameLst>
                                      </p:cBhvr>
                                      <p:rCtr x="2122" y="-4676"/>
                                    </p:animMotion>
                                  </p:childTnLst>
                                </p:cTn>
                              </p:par>
                              <p:par>
                                <p:cTn id="17"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8" dur="3000" fill="hold"/>
                                        <p:tgtEl>
                                          <p:spTgt spid="28"/>
                                        </p:tgtEl>
                                        <p:attrNameLst>
                                          <p:attrName>ppt_x</p:attrName>
                                          <p:attrName>ppt_y</p:attrName>
                                        </p:attrNameLst>
                                      </p:cBhvr>
                                      <p:rCtr x="2122" y="-4676"/>
                                    </p:animMotion>
                                  </p:childTnLst>
                                </p:cTn>
                              </p:par>
                              <p:par>
                                <p:cTn id="19"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20" dur="3000" fill="hold"/>
                                        <p:tgtEl>
                                          <p:spTgt spid="29"/>
                                        </p:tgtEl>
                                        <p:attrNameLst>
                                          <p:attrName>ppt_x</p:attrName>
                                          <p:attrName>ppt_y</p:attrName>
                                        </p:attrNameLst>
                                      </p:cBhvr>
                                      <p:rCtr x="2122"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6" grpId="0" animBg="1"/>
      <p:bldP spid="27" grpId="0" animBg="1"/>
      <p:bldP spid="28"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8000"/>
            <a:extLst>
              <a:ext uri="{BEBA8EAE-BF5A-486C-A8C5-ECC9F3942E4B}">
                <a14:imgProps xmlns:a14="http://schemas.microsoft.com/office/drawing/2010/main">
                  <a14:imgLayer r:embed="rId4">
                    <a14:imgEffect>
                      <a14:brightnessContrast bright="5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DA6602-6353-BAE6-1879-19EB99AC8EA8}"/>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50000"/>
                    </a14:imgEffect>
                  </a14:imgLayer>
                </a14:imgProps>
              </a:ext>
            </a:extLst>
          </a:blip>
          <a:stretch>
            <a:fillRect/>
          </a:stretch>
        </p:blipFill>
        <p:spPr>
          <a:xfrm>
            <a:off x="0" y="-1136"/>
            <a:ext cx="12192000" cy="6858000"/>
          </a:xfrm>
          <a:prstGeom prst="rect">
            <a:avLst/>
          </a:prstGeom>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useBgFill="1">
        <p:nvSpPr>
          <p:cNvPr id="21" name="Rounded Rectangle 20">
            <a:extLst>
              <a:ext uri="{FF2B5EF4-FFF2-40B4-BE49-F238E27FC236}">
                <a16:creationId xmlns:a16="http://schemas.microsoft.com/office/drawing/2014/main" id="{D6787DAF-363B-FF49-8B5C-94BB07360B4E}"/>
              </a:ext>
            </a:extLst>
          </p:cNvPr>
          <p:cNvSpPr/>
          <p:nvPr/>
        </p:nvSpPr>
        <p:spPr>
          <a:xfrm rot="2314562">
            <a:off x="1496965" y="313773"/>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ounded Rectangle 21">
            <a:extLst>
              <a:ext uri="{FF2B5EF4-FFF2-40B4-BE49-F238E27FC236}">
                <a16:creationId xmlns:a16="http://schemas.microsoft.com/office/drawing/2014/main" id="{A550FAD0-EC64-B541-9FEF-F3F576427C79}"/>
              </a:ext>
            </a:extLst>
          </p:cNvPr>
          <p:cNvSpPr/>
          <p:nvPr/>
        </p:nvSpPr>
        <p:spPr>
          <a:xfrm rot="2314562">
            <a:off x="1384545" y="1613863"/>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3" name="Rounded Rectangle 22">
            <a:extLst>
              <a:ext uri="{FF2B5EF4-FFF2-40B4-BE49-F238E27FC236}">
                <a16:creationId xmlns:a16="http://schemas.microsoft.com/office/drawing/2014/main" id="{95ACA153-32CF-B343-BD0F-8295EFA0D82C}"/>
              </a:ext>
            </a:extLst>
          </p:cNvPr>
          <p:cNvSpPr/>
          <p:nvPr/>
        </p:nvSpPr>
        <p:spPr>
          <a:xfrm rot="2314562">
            <a:off x="1563665" y="2358741"/>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dirty="0"/>
          </a:p>
        </p:txBody>
      </p:sp>
      <p:sp useBgFill="1">
        <p:nvSpPr>
          <p:cNvPr id="24" name="Rounded Rectangle 23">
            <a:extLst>
              <a:ext uri="{FF2B5EF4-FFF2-40B4-BE49-F238E27FC236}">
                <a16:creationId xmlns:a16="http://schemas.microsoft.com/office/drawing/2014/main" id="{4A087067-6FBB-1745-A5D4-628D980A11A2}"/>
              </a:ext>
            </a:extLst>
          </p:cNvPr>
          <p:cNvSpPr/>
          <p:nvPr/>
        </p:nvSpPr>
        <p:spPr>
          <a:xfrm rot="2314562">
            <a:off x="1014528" y="4518245"/>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dirty="0"/>
          </a:p>
        </p:txBody>
      </p:sp>
      <p:sp>
        <p:nvSpPr>
          <p:cNvPr id="11" name="Rectangle 10">
            <a:extLst>
              <a:ext uri="{FF2B5EF4-FFF2-40B4-BE49-F238E27FC236}">
                <a16:creationId xmlns:a16="http://schemas.microsoft.com/office/drawing/2014/main" id="{F1ABBEE1-A4F3-6746-AE3A-4B6E12CE6CA3}"/>
              </a:ext>
            </a:extLst>
          </p:cNvPr>
          <p:cNvSpPr/>
          <p:nvPr/>
        </p:nvSpPr>
        <p:spPr>
          <a:xfrm>
            <a:off x="3298018" y="-32472"/>
            <a:ext cx="5078634" cy="1446550"/>
          </a:xfrm>
          <a:prstGeom prst="rect">
            <a:avLst/>
          </a:prstGeom>
        </p:spPr>
        <p:txBody>
          <a:bodyPr wrap="none">
            <a:spAutoFit/>
          </a:bodyPr>
          <a:lstStyle/>
          <a:p>
            <a:pPr algn="ctr"/>
            <a:r>
              <a:rPr lang="en-US" sz="8800" b="1" spc="-150" dirty="0">
                <a:solidFill>
                  <a:schemeClr val="bg1"/>
                </a:solidFill>
                <a:effectLst>
                  <a:outerShdw blurRad="38100" dist="38100" dir="2700000" algn="tl">
                    <a:srgbClr val="000000">
                      <a:alpha val="43137"/>
                    </a:srgbClr>
                  </a:outerShdw>
                </a:effectLst>
                <a:latin typeface="Raleway Black" pitchFamily="2" charset="0"/>
              </a:rPr>
              <a:t>RESULTS</a:t>
            </a:r>
            <a:endParaRPr lang="en-LT" sz="8800" b="1" spc="-150" dirty="0">
              <a:solidFill>
                <a:schemeClr val="bg1"/>
              </a:solidFill>
              <a:effectLst>
                <a:outerShdw blurRad="38100" dist="38100" dir="2700000" algn="tl">
                  <a:srgbClr val="000000">
                    <a:alpha val="43137"/>
                  </a:srgbClr>
                </a:outerShdw>
              </a:effectLst>
              <a:latin typeface="Raleway Black" pitchFamily="2" charset="0"/>
            </a:endParaRPr>
          </a:p>
        </p:txBody>
      </p:sp>
      <p:sp useBgFill="1">
        <p:nvSpPr>
          <p:cNvPr id="26" name="Rounded Rectangle 25">
            <a:extLst>
              <a:ext uri="{FF2B5EF4-FFF2-40B4-BE49-F238E27FC236}">
                <a16:creationId xmlns:a16="http://schemas.microsoft.com/office/drawing/2014/main" id="{79CF8A2E-6CD9-C246-88DB-41410F96B594}"/>
              </a:ext>
            </a:extLst>
          </p:cNvPr>
          <p:cNvSpPr/>
          <p:nvPr/>
        </p:nvSpPr>
        <p:spPr>
          <a:xfrm rot="2314562">
            <a:off x="10002831" y="2171981"/>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7" name="Rounded Rectangle 26">
            <a:extLst>
              <a:ext uri="{FF2B5EF4-FFF2-40B4-BE49-F238E27FC236}">
                <a16:creationId xmlns:a16="http://schemas.microsoft.com/office/drawing/2014/main" id="{8BF71943-E162-8646-B793-F730AF1116CA}"/>
              </a:ext>
            </a:extLst>
          </p:cNvPr>
          <p:cNvSpPr/>
          <p:nvPr/>
        </p:nvSpPr>
        <p:spPr>
          <a:xfrm rot="2314562">
            <a:off x="9890411" y="3472071"/>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8" name="Rounded Rectangle 27">
            <a:extLst>
              <a:ext uri="{FF2B5EF4-FFF2-40B4-BE49-F238E27FC236}">
                <a16:creationId xmlns:a16="http://schemas.microsoft.com/office/drawing/2014/main" id="{FC8B7B47-AD94-0B42-BF9A-FB712535E5D0}"/>
              </a:ext>
            </a:extLst>
          </p:cNvPr>
          <p:cNvSpPr/>
          <p:nvPr/>
        </p:nvSpPr>
        <p:spPr>
          <a:xfrm rot="2314562">
            <a:off x="10069531" y="4216949"/>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9" name="Rounded Rectangle 28">
            <a:extLst>
              <a:ext uri="{FF2B5EF4-FFF2-40B4-BE49-F238E27FC236}">
                <a16:creationId xmlns:a16="http://schemas.microsoft.com/office/drawing/2014/main" id="{14E00701-098F-CD4F-A308-C7B7ECDFF684}"/>
              </a:ext>
            </a:extLst>
          </p:cNvPr>
          <p:cNvSpPr/>
          <p:nvPr/>
        </p:nvSpPr>
        <p:spPr>
          <a:xfrm rot="2314562">
            <a:off x="9520394" y="6376453"/>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4" name="AutoShape 6" descr="30k+ Dark Plant Pictures | Download Free Images on Unsplash">
            <a:extLst>
              <a:ext uri="{FF2B5EF4-FFF2-40B4-BE49-F238E27FC236}">
                <a16:creationId xmlns:a16="http://schemas.microsoft.com/office/drawing/2014/main" id="{7213E13D-9ECE-37DC-8811-2EC0DD18914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TextBox 6">
            <a:extLst>
              <a:ext uri="{FF2B5EF4-FFF2-40B4-BE49-F238E27FC236}">
                <a16:creationId xmlns:a16="http://schemas.microsoft.com/office/drawing/2014/main" id="{2C6EC87F-4CBF-DAC0-A531-CD231FA512C8}"/>
              </a:ext>
            </a:extLst>
          </p:cNvPr>
          <p:cNvSpPr txBox="1"/>
          <p:nvPr/>
        </p:nvSpPr>
        <p:spPr>
          <a:xfrm>
            <a:off x="7331259" y="3187903"/>
            <a:ext cx="3565528" cy="769441"/>
          </a:xfrm>
          <a:prstGeom prst="rect">
            <a:avLst/>
          </a:prstGeom>
          <a:noFill/>
        </p:spPr>
        <p:txBody>
          <a:bodyPr wrap="none" rtlCol="0">
            <a:spAutoFit/>
          </a:bodyPr>
          <a:lstStyle/>
          <a:p>
            <a:r>
              <a:rPr lang="en-US" sz="4400" dirty="0">
                <a:solidFill>
                  <a:schemeClr val="bg1"/>
                </a:solidFill>
              </a:rPr>
              <a:t>AI Engine page</a:t>
            </a:r>
            <a:endParaRPr lang="en-IN" sz="4400" dirty="0">
              <a:solidFill>
                <a:schemeClr val="bg1"/>
              </a:solidFill>
            </a:endParaRPr>
          </a:p>
        </p:txBody>
      </p:sp>
      <p:pic>
        <p:nvPicPr>
          <p:cNvPr id="2" name="Content Placeholder 5">
            <a:extLst>
              <a:ext uri="{FF2B5EF4-FFF2-40B4-BE49-F238E27FC236}">
                <a16:creationId xmlns:a16="http://schemas.microsoft.com/office/drawing/2014/main" id="{ACA3A0AF-29FD-69B6-E019-1207C6EB0ACE}"/>
              </a:ext>
            </a:extLst>
          </p:cNvPr>
          <p:cNvPicPr>
            <a:picLocks noChangeAspect="1"/>
          </p:cNvPicPr>
          <p:nvPr/>
        </p:nvPicPr>
        <p:blipFill rotWithShape="1">
          <a:blip r:embed="rId7"/>
          <a:srcRect b="4097"/>
          <a:stretch/>
        </p:blipFill>
        <p:spPr>
          <a:xfrm>
            <a:off x="677994" y="1310639"/>
            <a:ext cx="6058085" cy="5269121"/>
          </a:xfrm>
          <a:prstGeom prst="rect">
            <a:avLst/>
          </a:prstGeom>
        </p:spPr>
      </p:pic>
    </p:spTree>
    <p:extLst>
      <p:ext uri="{BB962C8B-B14F-4D97-AF65-F5344CB8AC3E}">
        <p14:creationId xmlns:p14="http://schemas.microsoft.com/office/powerpoint/2010/main" val="160174578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6" dur="3000" fill="hold"/>
                                        <p:tgtEl>
                                          <p:spTgt spid="21"/>
                                        </p:tgtEl>
                                        <p:attrNameLst>
                                          <p:attrName>ppt_x</p:attrName>
                                          <p:attrName>ppt_y</p:attrName>
                                        </p:attrNameLst>
                                      </p:cBhvr>
                                      <p:rCtr x="2122" y="-4676"/>
                                    </p:animMotion>
                                  </p:childTnLst>
                                </p:cTn>
                              </p:par>
                              <p:par>
                                <p:cTn id="7"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8" dur="3000" fill="hold"/>
                                        <p:tgtEl>
                                          <p:spTgt spid="22"/>
                                        </p:tgtEl>
                                        <p:attrNameLst>
                                          <p:attrName>ppt_x</p:attrName>
                                          <p:attrName>ppt_y</p:attrName>
                                        </p:attrNameLst>
                                      </p:cBhvr>
                                      <p:rCtr x="2122" y="-4676"/>
                                    </p:animMotion>
                                  </p:childTnLst>
                                </p:cTn>
                              </p:par>
                              <p:par>
                                <p:cTn id="9"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0" dur="3000" fill="hold"/>
                                        <p:tgtEl>
                                          <p:spTgt spid="23"/>
                                        </p:tgtEl>
                                        <p:attrNameLst>
                                          <p:attrName>ppt_x</p:attrName>
                                          <p:attrName>ppt_y</p:attrName>
                                        </p:attrNameLst>
                                      </p:cBhvr>
                                      <p:rCtr x="2122" y="-4676"/>
                                    </p:animMotion>
                                  </p:childTnLst>
                                </p:cTn>
                              </p:par>
                              <p:par>
                                <p:cTn id="11"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12" dur="3000" fill="hold"/>
                                        <p:tgtEl>
                                          <p:spTgt spid="24"/>
                                        </p:tgtEl>
                                        <p:attrNameLst>
                                          <p:attrName>ppt_x</p:attrName>
                                          <p:attrName>ppt_y</p:attrName>
                                        </p:attrNameLst>
                                      </p:cBhvr>
                                      <p:rCtr x="2122" y="-4676"/>
                                    </p:animMotion>
                                  </p:childTnLst>
                                </p:cTn>
                              </p:par>
                              <p:par>
                                <p:cTn id="13"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14" dur="3000" fill="hold"/>
                                        <p:tgtEl>
                                          <p:spTgt spid="26"/>
                                        </p:tgtEl>
                                        <p:attrNameLst>
                                          <p:attrName>ppt_x</p:attrName>
                                          <p:attrName>ppt_y</p:attrName>
                                        </p:attrNameLst>
                                      </p:cBhvr>
                                      <p:rCtr x="2122" y="-4676"/>
                                    </p:animMotion>
                                  </p:childTnLst>
                                </p:cTn>
                              </p:par>
                              <p:par>
                                <p:cTn id="15"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16" dur="3000" fill="hold"/>
                                        <p:tgtEl>
                                          <p:spTgt spid="27"/>
                                        </p:tgtEl>
                                        <p:attrNameLst>
                                          <p:attrName>ppt_x</p:attrName>
                                          <p:attrName>ppt_y</p:attrName>
                                        </p:attrNameLst>
                                      </p:cBhvr>
                                      <p:rCtr x="2122" y="-4676"/>
                                    </p:animMotion>
                                  </p:childTnLst>
                                </p:cTn>
                              </p:par>
                              <p:par>
                                <p:cTn id="17"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8" dur="3000" fill="hold"/>
                                        <p:tgtEl>
                                          <p:spTgt spid="28"/>
                                        </p:tgtEl>
                                        <p:attrNameLst>
                                          <p:attrName>ppt_x</p:attrName>
                                          <p:attrName>ppt_y</p:attrName>
                                        </p:attrNameLst>
                                      </p:cBhvr>
                                      <p:rCtr x="2122" y="-4676"/>
                                    </p:animMotion>
                                  </p:childTnLst>
                                </p:cTn>
                              </p:par>
                              <p:par>
                                <p:cTn id="19"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20" dur="3000" fill="hold"/>
                                        <p:tgtEl>
                                          <p:spTgt spid="29"/>
                                        </p:tgtEl>
                                        <p:attrNameLst>
                                          <p:attrName>ppt_x</p:attrName>
                                          <p:attrName>ppt_y</p:attrName>
                                        </p:attrNameLst>
                                      </p:cBhvr>
                                      <p:rCtr x="2122"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6" grpId="0" animBg="1"/>
      <p:bldP spid="27" grpId="0" animBg="1"/>
      <p:bldP spid="28"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8000"/>
            <a:extLst>
              <a:ext uri="{BEBA8EAE-BF5A-486C-A8C5-ECC9F3942E4B}">
                <a14:imgProps xmlns:a14="http://schemas.microsoft.com/office/drawing/2010/main">
                  <a14:imgLayer r:embed="rId4">
                    <a14:imgEffect>
                      <a14:brightnessContrast bright="55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DA6602-6353-BAE6-1879-19EB99AC8EA8}"/>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50000"/>
                    </a14:imgEffect>
                  </a14:imgLayer>
                </a14:imgProps>
              </a:ext>
            </a:extLst>
          </a:blip>
          <a:stretch>
            <a:fillRect/>
          </a:stretch>
        </p:blipFill>
        <p:spPr>
          <a:xfrm>
            <a:off x="-4893" y="-1136"/>
            <a:ext cx="12192000" cy="6858000"/>
          </a:xfrm>
          <a:prstGeom prst="rect">
            <a:avLst/>
          </a:prstGeom>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useBgFill="1">
        <p:nvSpPr>
          <p:cNvPr id="21" name="Rounded Rectangle 20">
            <a:extLst>
              <a:ext uri="{FF2B5EF4-FFF2-40B4-BE49-F238E27FC236}">
                <a16:creationId xmlns:a16="http://schemas.microsoft.com/office/drawing/2014/main" id="{D6787DAF-363B-FF49-8B5C-94BB07360B4E}"/>
              </a:ext>
            </a:extLst>
          </p:cNvPr>
          <p:cNvSpPr/>
          <p:nvPr/>
        </p:nvSpPr>
        <p:spPr>
          <a:xfrm rot="2314562">
            <a:off x="1496965" y="313773"/>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ounded Rectangle 21">
            <a:extLst>
              <a:ext uri="{FF2B5EF4-FFF2-40B4-BE49-F238E27FC236}">
                <a16:creationId xmlns:a16="http://schemas.microsoft.com/office/drawing/2014/main" id="{A550FAD0-EC64-B541-9FEF-F3F576427C79}"/>
              </a:ext>
            </a:extLst>
          </p:cNvPr>
          <p:cNvSpPr/>
          <p:nvPr/>
        </p:nvSpPr>
        <p:spPr>
          <a:xfrm rot="2314562">
            <a:off x="1384545" y="1613863"/>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3" name="Rounded Rectangle 22">
            <a:extLst>
              <a:ext uri="{FF2B5EF4-FFF2-40B4-BE49-F238E27FC236}">
                <a16:creationId xmlns:a16="http://schemas.microsoft.com/office/drawing/2014/main" id="{95ACA153-32CF-B343-BD0F-8295EFA0D82C}"/>
              </a:ext>
            </a:extLst>
          </p:cNvPr>
          <p:cNvSpPr/>
          <p:nvPr/>
        </p:nvSpPr>
        <p:spPr>
          <a:xfrm rot="2314562">
            <a:off x="1563665" y="2358741"/>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dirty="0"/>
          </a:p>
        </p:txBody>
      </p:sp>
      <p:sp useBgFill="1">
        <p:nvSpPr>
          <p:cNvPr id="24" name="Rounded Rectangle 23">
            <a:extLst>
              <a:ext uri="{FF2B5EF4-FFF2-40B4-BE49-F238E27FC236}">
                <a16:creationId xmlns:a16="http://schemas.microsoft.com/office/drawing/2014/main" id="{4A087067-6FBB-1745-A5D4-628D980A11A2}"/>
              </a:ext>
            </a:extLst>
          </p:cNvPr>
          <p:cNvSpPr/>
          <p:nvPr/>
        </p:nvSpPr>
        <p:spPr>
          <a:xfrm rot="2314562">
            <a:off x="1014528" y="4518245"/>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dirty="0"/>
          </a:p>
        </p:txBody>
      </p:sp>
      <p:sp>
        <p:nvSpPr>
          <p:cNvPr id="11" name="Rectangle 10">
            <a:extLst>
              <a:ext uri="{FF2B5EF4-FFF2-40B4-BE49-F238E27FC236}">
                <a16:creationId xmlns:a16="http://schemas.microsoft.com/office/drawing/2014/main" id="{F1ABBEE1-A4F3-6746-AE3A-4B6E12CE6CA3}"/>
              </a:ext>
            </a:extLst>
          </p:cNvPr>
          <p:cNvSpPr/>
          <p:nvPr/>
        </p:nvSpPr>
        <p:spPr>
          <a:xfrm>
            <a:off x="3298018" y="-32472"/>
            <a:ext cx="5078634" cy="1446550"/>
          </a:xfrm>
          <a:prstGeom prst="rect">
            <a:avLst/>
          </a:prstGeom>
        </p:spPr>
        <p:txBody>
          <a:bodyPr wrap="none">
            <a:spAutoFit/>
          </a:bodyPr>
          <a:lstStyle/>
          <a:p>
            <a:pPr algn="ctr"/>
            <a:r>
              <a:rPr lang="en-US" sz="8800" b="1" spc="-150" dirty="0">
                <a:solidFill>
                  <a:schemeClr val="bg1"/>
                </a:solidFill>
                <a:effectLst>
                  <a:outerShdw blurRad="38100" dist="38100" dir="2700000" algn="tl">
                    <a:srgbClr val="000000">
                      <a:alpha val="43137"/>
                    </a:srgbClr>
                  </a:outerShdw>
                </a:effectLst>
                <a:latin typeface="Raleway Black" pitchFamily="2" charset="0"/>
              </a:rPr>
              <a:t>RESULTS</a:t>
            </a:r>
            <a:endParaRPr lang="en-LT" sz="8800" b="1" spc="-150" dirty="0">
              <a:solidFill>
                <a:schemeClr val="bg1"/>
              </a:solidFill>
              <a:effectLst>
                <a:outerShdw blurRad="38100" dist="38100" dir="2700000" algn="tl">
                  <a:srgbClr val="000000">
                    <a:alpha val="43137"/>
                  </a:srgbClr>
                </a:outerShdw>
              </a:effectLst>
              <a:latin typeface="Raleway Black" pitchFamily="2" charset="0"/>
            </a:endParaRPr>
          </a:p>
        </p:txBody>
      </p:sp>
      <p:sp useBgFill="1">
        <p:nvSpPr>
          <p:cNvPr id="26" name="Rounded Rectangle 25">
            <a:extLst>
              <a:ext uri="{FF2B5EF4-FFF2-40B4-BE49-F238E27FC236}">
                <a16:creationId xmlns:a16="http://schemas.microsoft.com/office/drawing/2014/main" id="{79CF8A2E-6CD9-C246-88DB-41410F96B594}"/>
              </a:ext>
            </a:extLst>
          </p:cNvPr>
          <p:cNvSpPr/>
          <p:nvPr/>
        </p:nvSpPr>
        <p:spPr>
          <a:xfrm rot="2314562">
            <a:off x="10002831" y="2171981"/>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7" name="Rounded Rectangle 26">
            <a:extLst>
              <a:ext uri="{FF2B5EF4-FFF2-40B4-BE49-F238E27FC236}">
                <a16:creationId xmlns:a16="http://schemas.microsoft.com/office/drawing/2014/main" id="{8BF71943-E162-8646-B793-F730AF1116CA}"/>
              </a:ext>
            </a:extLst>
          </p:cNvPr>
          <p:cNvSpPr/>
          <p:nvPr/>
        </p:nvSpPr>
        <p:spPr>
          <a:xfrm rot="2314562">
            <a:off x="9890411" y="3472071"/>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8" name="Rounded Rectangle 27">
            <a:extLst>
              <a:ext uri="{FF2B5EF4-FFF2-40B4-BE49-F238E27FC236}">
                <a16:creationId xmlns:a16="http://schemas.microsoft.com/office/drawing/2014/main" id="{FC8B7B47-AD94-0B42-BF9A-FB712535E5D0}"/>
              </a:ext>
            </a:extLst>
          </p:cNvPr>
          <p:cNvSpPr/>
          <p:nvPr/>
        </p:nvSpPr>
        <p:spPr>
          <a:xfrm rot="2314562">
            <a:off x="10069531" y="4216949"/>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9" name="Rounded Rectangle 28">
            <a:extLst>
              <a:ext uri="{FF2B5EF4-FFF2-40B4-BE49-F238E27FC236}">
                <a16:creationId xmlns:a16="http://schemas.microsoft.com/office/drawing/2014/main" id="{14E00701-098F-CD4F-A308-C7B7ECDFF684}"/>
              </a:ext>
            </a:extLst>
          </p:cNvPr>
          <p:cNvSpPr/>
          <p:nvPr/>
        </p:nvSpPr>
        <p:spPr>
          <a:xfrm rot="2314562">
            <a:off x="9520394" y="6376453"/>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4" name="AutoShape 6" descr="30k+ Dark Plant Pictures | Download Free Images on Unsplash">
            <a:extLst>
              <a:ext uri="{FF2B5EF4-FFF2-40B4-BE49-F238E27FC236}">
                <a16:creationId xmlns:a16="http://schemas.microsoft.com/office/drawing/2014/main" id="{7213E13D-9ECE-37DC-8811-2EC0DD18914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TextBox 6">
            <a:extLst>
              <a:ext uri="{FF2B5EF4-FFF2-40B4-BE49-F238E27FC236}">
                <a16:creationId xmlns:a16="http://schemas.microsoft.com/office/drawing/2014/main" id="{2C6EC87F-4CBF-DAC0-A531-CD231FA512C8}"/>
              </a:ext>
            </a:extLst>
          </p:cNvPr>
          <p:cNvSpPr txBox="1"/>
          <p:nvPr/>
        </p:nvSpPr>
        <p:spPr>
          <a:xfrm>
            <a:off x="7331259" y="3187903"/>
            <a:ext cx="3740255" cy="769441"/>
          </a:xfrm>
          <a:prstGeom prst="rect">
            <a:avLst/>
          </a:prstGeom>
          <a:noFill/>
        </p:spPr>
        <p:txBody>
          <a:bodyPr wrap="none" rtlCol="0">
            <a:spAutoFit/>
          </a:bodyPr>
          <a:lstStyle/>
          <a:p>
            <a:r>
              <a:rPr lang="en-US" sz="4400" dirty="0" err="1">
                <a:solidFill>
                  <a:schemeClr val="bg1"/>
                </a:solidFill>
              </a:rPr>
              <a:t>OutCome</a:t>
            </a:r>
            <a:r>
              <a:rPr lang="en-US" sz="4400" dirty="0">
                <a:solidFill>
                  <a:schemeClr val="bg1"/>
                </a:solidFill>
              </a:rPr>
              <a:t> page</a:t>
            </a:r>
            <a:endParaRPr lang="en-IN" sz="4400" dirty="0">
              <a:solidFill>
                <a:schemeClr val="bg1"/>
              </a:solidFill>
            </a:endParaRPr>
          </a:p>
        </p:txBody>
      </p:sp>
      <p:pic>
        <p:nvPicPr>
          <p:cNvPr id="3" name="Picture 2">
            <a:extLst>
              <a:ext uri="{FF2B5EF4-FFF2-40B4-BE49-F238E27FC236}">
                <a16:creationId xmlns:a16="http://schemas.microsoft.com/office/drawing/2014/main" id="{0C74FAB6-AA3A-4531-676F-69BDE2EBF023}"/>
              </a:ext>
            </a:extLst>
          </p:cNvPr>
          <p:cNvPicPr>
            <a:picLocks noChangeAspect="1"/>
          </p:cNvPicPr>
          <p:nvPr/>
        </p:nvPicPr>
        <p:blipFill rotWithShape="1">
          <a:blip r:embed="rId7"/>
          <a:srcRect b="2839"/>
          <a:stretch/>
        </p:blipFill>
        <p:spPr>
          <a:xfrm>
            <a:off x="873398" y="1300480"/>
            <a:ext cx="5802291" cy="4871326"/>
          </a:xfrm>
          <a:prstGeom prst="rect">
            <a:avLst/>
          </a:prstGeom>
        </p:spPr>
      </p:pic>
    </p:spTree>
    <p:extLst>
      <p:ext uri="{BB962C8B-B14F-4D97-AF65-F5344CB8AC3E}">
        <p14:creationId xmlns:p14="http://schemas.microsoft.com/office/powerpoint/2010/main" val="250500598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6" dur="3000" fill="hold"/>
                                        <p:tgtEl>
                                          <p:spTgt spid="21"/>
                                        </p:tgtEl>
                                        <p:attrNameLst>
                                          <p:attrName>ppt_x</p:attrName>
                                          <p:attrName>ppt_y</p:attrName>
                                        </p:attrNameLst>
                                      </p:cBhvr>
                                      <p:rCtr x="2122" y="-4676"/>
                                    </p:animMotion>
                                  </p:childTnLst>
                                </p:cTn>
                              </p:par>
                              <p:par>
                                <p:cTn id="7"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8" dur="3000" fill="hold"/>
                                        <p:tgtEl>
                                          <p:spTgt spid="22"/>
                                        </p:tgtEl>
                                        <p:attrNameLst>
                                          <p:attrName>ppt_x</p:attrName>
                                          <p:attrName>ppt_y</p:attrName>
                                        </p:attrNameLst>
                                      </p:cBhvr>
                                      <p:rCtr x="2122" y="-4676"/>
                                    </p:animMotion>
                                  </p:childTnLst>
                                </p:cTn>
                              </p:par>
                              <p:par>
                                <p:cTn id="9"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0" dur="3000" fill="hold"/>
                                        <p:tgtEl>
                                          <p:spTgt spid="23"/>
                                        </p:tgtEl>
                                        <p:attrNameLst>
                                          <p:attrName>ppt_x</p:attrName>
                                          <p:attrName>ppt_y</p:attrName>
                                        </p:attrNameLst>
                                      </p:cBhvr>
                                      <p:rCtr x="2122" y="-4676"/>
                                    </p:animMotion>
                                  </p:childTnLst>
                                </p:cTn>
                              </p:par>
                              <p:par>
                                <p:cTn id="11"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12" dur="3000" fill="hold"/>
                                        <p:tgtEl>
                                          <p:spTgt spid="24"/>
                                        </p:tgtEl>
                                        <p:attrNameLst>
                                          <p:attrName>ppt_x</p:attrName>
                                          <p:attrName>ppt_y</p:attrName>
                                        </p:attrNameLst>
                                      </p:cBhvr>
                                      <p:rCtr x="2122" y="-4676"/>
                                    </p:animMotion>
                                  </p:childTnLst>
                                </p:cTn>
                              </p:par>
                              <p:par>
                                <p:cTn id="13"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14" dur="3000" fill="hold"/>
                                        <p:tgtEl>
                                          <p:spTgt spid="26"/>
                                        </p:tgtEl>
                                        <p:attrNameLst>
                                          <p:attrName>ppt_x</p:attrName>
                                          <p:attrName>ppt_y</p:attrName>
                                        </p:attrNameLst>
                                      </p:cBhvr>
                                      <p:rCtr x="2122" y="-4676"/>
                                    </p:animMotion>
                                  </p:childTnLst>
                                </p:cTn>
                              </p:par>
                              <p:par>
                                <p:cTn id="15"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16" dur="3000" fill="hold"/>
                                        <p:tgtEl>
                                          <p:spTgt spid="27"/>
                                        </p:tgtEl>
                                        <p:attrNameLst>
                                          <p:attrName>ppt_x</p:attrName>
                                          <p:attrName>ppt_y</p:attrName>
                                        </p:attrNameLst>
                                      </p:cBhvr>
                                      <p:rCtr x="2122" y="-4676"/>
                                    </p:animMotion>
                                  </p:childTnLst>
                                </p:cTn>
                              </p:par>
                              <p:par>
                                <p:cTn id="17"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8" dur="3000" fill="hold"/>
                                        <p:tgtEl>
                                          <p:spTgt spid="28"/>
                                        </p:tgtEl>
                                        <p:attrNameLst>
                                          <p:attrName>ppt_x</p:attrName>
                                          <p:attrName>ppt_y</p:attrName>
                                        </p:attrNameLst>
                                      </p:cBhvr>
                                      <p:rCtr x="2122" y="-4676"/>
                                    </p:animMotion>
                                  </p:childTnLst>
                                </p:cTn>
                              </p:par>
                              <p:par>
                                <p:cTn id="19"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20" dur="3000" fill="hold"/>
                                        <p:tgtEl>
                                          <p:spTgt spid="29"/>
                                        </p:tgtEl>
                                        <p:attrNameLst>
                                          <p:attrName>ppt_x</p:attrName>
                                          <p:attrName>ppt_y</p:attrName>
                                        </p:attrNameLst>
                                      </p:cBhvr>
                                      <p:rCtr x="2122"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6" grpId="0" animBg="1"/>
      <p:bldP spid="27" grpId="0" animBg="1"/>
      <p:bldP spid="28" grpId="0" animBg="1"/>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8000"/>
            <a:extLst>
              <a:ext uri="{BEBA8EAE-BF5A-486C-A8C5-ECC9F3942E4B}">
                <a14:imgProps xmlns:a14="http://schemas.microsoft.com/office/drawing/2010/main">
                  <a14:imgLayer r:embed="rId4">
                    <a14:imgEffect>
                      <a14:brightnessContrast bright="49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DA6602-6353-BAE6-1879-19EB99AC8EA8}"/>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50000"/>
                    </a14:imgEffect>
                  </a14:imgLayer>
                </a14:imgProps>
              </a:ext>
            </a:extLst>
          </a:blip>
          <a:stretch>
            <a:fillRect/>
          </a:stretch>
        </p:blipFill>
        <p:spPr>
          <a:xfrm>
            <a:off x="0" y="0"/>
            <a:ext cx="12192000" cy="6858000"/>
          </a:xfrm>
          <a:prstGeom prst="rect">
            <a:avLst/>
          </a:prstGeom>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useBgFill="1">
        <p:nvSpPr>
          <p:cNvPr id="21" name="Rounded Rectangle 20">
            <a:extLst>
              <a:ext uri="{FF2B5EF4-FFF2-40B4-BE49-F238E27FC236}">
                <a16:creationId xmlns:a16="http://schemas.microsoft.com/office/drawing/2014/main" id="{D6787DAF-363B-FF49-8B5C-94BB07360B4E}"/>
              </a:ext>
            </a:extLst>
          </p:cNvPr>
          <p:cNvSpPr/>
          <p:nvPr/>
        </p:nvSpPr>
        <p:spPr>
          <a:xfrm rot="2314562">
            <a:off x="1496965" y="313773"/>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ounded Rectangle 21">
            <a:extLst>
              <a:ext uri="{FF2B5EF4-FFF2-40B4-BE49-F238E27FC236}">
                <a16:creationId xmlns:a16="http://schemas.microsoft.com/office/drawing/2014/main" id="{A550FAD0-EC64-B541-9FEF-F3F576427C79}"/>
              </a:ext>
            </a:extLst>
          </p:cNvPr>
          <p:cNvSpPr/>
          <p:nvPr/>
        </p:nvSpPr>
        <p:spPr>
          <a:xfrm rot="2314562">
            <a:off x="1384545" y="1613863"/>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3" name="Rounded Rectangle 22">
            <a:extLst>
              <a:ext uri="{FF2B5EF4-FFF2-40B4-BE49-F238E27FC236}">
                <a16:creationId xmlns:a16="http://schemas.microsoft.com/office/drawing/2014/main" id="{95ACA153-32CF-B343-BD0F-8295EFA0D82C}"/>
              </a:ext>
            </a:extLst>
          </p:cNvPr>
          <p:cNvSpPr/>
          <p:nvPr/>
        </p:nvSpPr>
        <p:spPr>
          <a:xfrm rot="2314562">
            <a:off x="1563665" y="2358741"/>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dirty="0"/>
          </a:p>
        </p:txBody>
      </p:sp>
      <p:sp useBgFill="1">
        <p:nvSpPr>
          <p:cNvPr id="24" name="Rounded Rectangle 23">
            <a:extLst>
              <a:ext uri="{FF2B5EF4-FFF2-40B4-BE49-F238E27FC236}">
                <a16:creationId xmlns:a16="http://schemas.microsoft.com/office/drawing/2014/main" id="{4A087067-6FBB-1745-A5D4-628D980A11A2}"/>
              </a:ext>
            </a:extLst>
          </p:cNvPr>
          <p:cNvSpPr/>
          <p:nvPr/>
        </p:nvSpPr>
        <p:spPr>
          <a:xfrm rot="2314562">
            <a:off x="1014528" y="4518245"/>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dirty="0"/>
          </a:p>
        </p:txBody>
      </p:sp>
      <p:sp>
        <p:nvSpPr>
          <p:cNvPr id="11" name="Rectangle 10">
            <a:extLst>
              <a:ext uri="{FF2B5EF4-FFF2-40B4-BE49-F238E27FC236}">
                <a16:creationId xmlns:a16="http://schemas.microsoft.com/office/drawing/2014/main" id="{F1ABBEE1-A4F3-6746-AE3A-4B6E12CE6CA3}"/>
              </a:ext>
            </a:extLst>
          </p:cNvPr>
          <p:cNvSpPr/>
          <p:nvPr/>
        </p:nvSpPr>
        <p:spPr>
          <a:xfrm>
            <a:off x="3298018" y="-32472"/>
            <a:ext cx="5078634" cy="1446550"/>
          </a:xfrm>
          <a:prstGeom prst="rect">
            <a:avLst/>
          </a:prstGeom>
        </p:spPr>
        <p:txBody>
          <a:bodyPr wrap="none">
            <a:spAutoFit/>
          </a:bodyPr>
          <a:lstStyle/>
          <a:p>
            <a:pPr algn="ctr"/>
            <a:r>
              <a:rPr lang="en-US" sz="8800" b="1" spc="-150" dirty="0">
                <a:solidFill>
                  <a:schemeClr val="bg1"/>
                </a:solidFill>
                <a:effectLst>
                  <a:outerShdw blurRad="38100" dist="38100" dir="2700000" algn="tl">
                    <a:srgbClr val="000000">
                      <a:alpha val="43137"/>
                    </a:srgbClr>
                  </a:outerShdw>
                </a:effectLst>
                <a:latin typeface="Raleway Black" pitchFamily="2" charset="0"/>
              </a:rPr>
              <a:t>RESULTS</a:t>
            </a:r>
            <a:endParaRPr lang="en-LT" sz="8800" b="1" spc="-150" dirty="0">
              <a:solidFill>
                <a:schemeClr val="bg1"/>
              </a:solidFill>
              <a:effectLst>
                <a:outerShdw blurRad="38100" dist="38100" dir="2700000" algn="tl">
                  <a:srgbClr val="000000">
                    <a:alpha val="43137"/>
                  </a:srgbClr>
                </a:outerShdw>
              </a:effectLst>
              <a:latin typeface="Raleway Black" pitchFamily="2" charset="0"/>
            </a:endParaRPr>
          </a:p>
        </p:txBody>
      </p:sp>
      <p:sp useBgFill="1">
        <p:nvSpPr>
          <p:cNvPr id="26" name="Rounded Rectangle 25">
            <a:extLst>
              <a:ext uri="{FF2B5EF4-FFF2-40B4-BE49-F238E27FC236}">
                <a16:creationId xmlns:a16="http://schemas.microsoft.com/office/drawing/2014/main" id="{79CF8A2E-6CD9-C246-88DB-41410F96B594}"/>
              </a:ext>
            </a:extLst>
          </p:cNvPr>
          <p:cNvSpPr/>
          <p:nvPr/>
        </p:nvSpPr>
        <p:spPr>
          <a:xfrm rot="2314562">
            <a:off x="10002831" y="2171981"/>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7" name="Rounded Rectangle 26">
            <a:extLst>
              <a:ext uri="{FF2B5EF4-FFF2-40B4-BE49-F238E27FC236}">
                <a16:creationId xmlns:a16="http://schemas.microsoft.com/office/drawing/2014/main" id="{8BF71943-E162-8646-B793-F730AF1116CA}"/>
              </a:ext>
            </a:extLst>
          </p:cNvPr>
          <p:cNvSpPr/>
          <p:nvPr/>
        </p:nvSpPr>
        <p:spPr>
          <a:xfrm rot="2314562">
            <a:off x="9890411" y="3472071"/>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8" name="Rounded Rectangle 27">
            <a:extLst>
              <a:ext uri="{FF2B5EF4-FFF2-40B4-BE49-F238E27FC236}">
                <a16:creationId xmlns:a16="http://schemas.microsoft.com/office/drawing/2014/main" id="{FC8B7B47-AD94-0B42-BF9A-FB712535E5D0}"/>
              </a:ext>
            </a:extLst>
          </p:cNvPr>
          <p:cNvSpPr/>
          <p:nvPr/>
        </p:nvSpPr>
        <p:spPr>
          <a:xfrm rot="2314562">
            <a:off x="10069531" y="4216949"/>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9" name="Rounded Rectangle 28">
            <a:extLst>
              <a:ext uri="{FF2B5EF4-FFF2-40B4-BE49-F238E27FC236}">
                <a16:creationId xmlns:a16="http://schemas.microsoft.com/office/drawing/2014/main" id="{14E00701-098F-CD4F-A308-C7B7ECDFF684}"/>
              </a:ext>
            </a:extLst>
          </p:cNvPr>
          <p:cNvSpPr/>
          <p:nvPr/>
        </p:nvSpPr>
        <p:spPr>
          <a:xfrm rot="2314562">
            <a:off x="9520394" y="6376453"/>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4" name="AutoShape 6" descr="30k+ Dark Plant Pictures | Download Free Images on Unsplash">
            <a:extLst>
              <a:ext uri="{FF2B5EF4-FFF2-40B4-BE49-F238E27FC236}">
                <a16:creationId xmlns:a16="http://schemas.microsoft.com/office/drawing/2014/main" id="{7213E13D-9ECE-37DC-8811-2EC0DD18914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TextBox 6">
            <a:extLst>
              <a:ext uri="{FF2B5EF4-FFF2-40B4-BE49-F238E27FC236}">
                <a16:creationId xmlns:a16="http://schemas.microsoft.com/office/drawing/2014/main" id="{2C6EC87F-4CBF-DAC0-A531-CD231FA512C8}"/>
              </a:ext>
            </a:extLst>
          </p:cNvPr>
          <p:cNvSpPr txBox="1"/>
          <p:nvPr/>
        </p:nvSpPr>
        <p:spPr>
          <a:xfrm>
            <a:off x="7055176" y="3135038"/>
            <a:ext cx="4414670" cy="769441"/>
          </a:xfrm>
          <a:prstGeom prst="rect">
            <a:avLst/>
          </a:prstGeom>
          <a:noFill/>
        </p:spPr>
        <p:txBody>
          <a:bodyPr wrap="none" rtlCol="0">
            <a:spAutoFit/>
          </a:bodyPr>
          <a:lstStyle/>
          <a:p>
            <a:r>
              <a:rPr lang="en-US" sz="4400" dirty="0">
                <a:solidFill>
                  <a:schemeClr val="bg1"/>
                </a:solidFill>
              </a:rPr>
              <a:t>Supplements page</a:t>
            </a:r>
            <a:endParaRPr lang="en-IN" sz="4400" dirty="0">
              <a:solidFill>
                <a:schemeClr val="bg1"/>
              </a:solidFill>
            </a:endParaRPr>
          </a:p>
        </p:txBody>
      </p:sp>
      <p:pic>
        <p:nvPicPr>
          <p:cNvPr id="2" name="Content Placeholder 3">
            <a:extLst>
              <a:ext uri="{FF2B5EF4-FFF2-40B4-BE49-F238E27FC236}">
                <a16:creationId xmlns:a16="http://schemas.microsoft.com/office/drawing/2014/main" id="{06313591-692D-E493-7E12-4EB785BECDF9}"/>
              </a:ext>
            </a:extLst>
          </p:cNvPr>
          <p:cNvPicPr>
            <a:picLocks noChangeAspect="1"/>
          </p:cNvPicPr>
          <p:nvPr/>
        </p:nvPicPr>
        <p:blipFill>
          <a:blip r:embed="rId7"/>
          <a:stretch>
            <a:fillRect/>
          </a:stretch>
        </p:blipFill>
        <p:spPr>
          <a:xfrm>
            <a:off x="849103" y="1414078"/>
            <a:ext cx="5775112" cy="4825921"/>
          </a:xfrm>
          <a:prstGeom prst="rect">
            <a:avLst/>
          </a:prstGeom>
        </p:spPr>
      </p:pic>
    </p:spTree>
    <p:extLst>
      <p:ext uri="{BB962C8B-B14F-4D97-AF65-F5344CB8AC3E}">
        <p14:creationId xmlns:p14="http://schemas.microsoft.com/office/powerpoint/2010/main" val="233082590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6" dur="3000" fill="hold"/>
                                        <p:tgtEl>
                                          <p:spTgt spid="21"/>
                                        </p:tgtEl>
                                        <p:attrNameLst>
                                          <p:attrName>ppt_x</p:attrName>
                                          <p:attrName>ppt_y</p:attrName>
                                        </p:attrNameLst>
                                      </p:cBhvr>
                                      <p:rCtr x="2122" y="-4676"/>
                                    </p:animMotion>
                                  </p:childTnLst>
                                </p:cTn>
                              </p:par>
                              <p:par>
                                <p:cTn id="7"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8" dur="3000" fill="hold"/>
                                        <p:tgtEl>
                                          <p:spTgt spid="22"/>
                                        </p:tgtEl>
                                        <p:attrNameLst>
                                          <p:attrName>ppt_x</p:attrName>
                                          <p:attrName>ppt_y</p:attrName>
                                        </p:attrNameLst>
                                      </p:cBhvr>
                                      <p:rCtr x="2122" y="-4676"/>
                                    </p:animMotion>
                                  </p:childTnLst>
                                </p:cTn>
                              </p:par>
                              <p:par>
                                <p:cTn id="9"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0" dur="3000" fill="hold"/>
                                        <p:tgtEl>
                                          <p:spTgt spid="23"/>
                                        </p:tgtEl>
                                        <p:attrNameLst>
                                          <p:attrName>ppt_x</p:attrName>
                                          <p:attrName>ppt_y</p:attrName>
                                        </p:attrNameLst>
                                      </p:cBhvr>
                                      <p:rCtr x="2122" y="-4676"/>
                                    </p:animMotion>
                                  </p:childTnLst>
                                </p:cTn>
                              </p:par>
                              <p:par>
                                <p:cTn id="11"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12" dur="3000" fill="hold"/>
                                        <p:tgtEl>
                                          <p:spTgt spid="24"/>
                                        </p:tgtEl>
                                        <p:attrNameLst>
                                          <p:attrName>ppt_x</p:attrName>
                                          <p:attrName>ppt_y</p:attrName>
                                        </p:attrNameLst>
                                      </p:cBhvr>
                                      <p:rCtr x="2122" y="-4676"/>
                                    </p:animMotion>
                                  </p:childTnLst>
                                </p:cTn>
                              </p:par>
                              <p:par>
                                <p:cTn id="13"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14" dur="3000" fill="hold"/>
                                        <p:tgtEl>
                                          <p:spTgt spid="26"/>
                                        </p:tgtEl>
                                        <p:attrNameLst>
                                          <p:attrName>ppt_x</p:attrName>
                                          <p:attrName>ppt_y</p:attrName>
                                        </p:attrNameLst>
                                      </p:cBhvr>
                                      <p:rCtr x="2122" y="-4676"/>
                                    </p:animMotion>
                                  </p:childTnLst>
                                </p:cTn>
                              </p:par>
                              <p:par>
                                <p:cTn id="15"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16" dur="3000" fill="hold"/>
                                        <p:tgtEl>
                                          <p:spTgt spid="27"/>
                                        </p:tgtEl>
                                        <p:attrNameLst>
                                          <p:attrName>ppt_x</p:attrName>
                                          <p:attrName>ppt_y</p:attrName>
                                        </p:attrNameLst>
                                      </p:cBhvr>
                                      <p:rCtr x="2122" y="-4676"/>
                                    </p:animMotion>
                                  </p:childTnLst>
                                </p:cTn>
                              </p:par>
                              <p:par>
                                <p:cTn id="17"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8" dur="3000" fill="hold"/>
                                        <p:tgtEl>
                                          <p:spTgt spid="28"/>
                                        </p:tgtEl>
                                        <p:attrNameLst>
                                          <p:attrName>ppt_x</p:attrName>
                                          <p:attrName>ppt_y</p:attrName>
                                        </p:attrNameLst>
                                      </p:cBhvr>
                                      <p:rCtr x="2122" y="-4676"/>
                                    </p:animMotion>
                                  </p:childTnLst>
                                </p:cTn>
                              </p:par>
                              <p:par>
                                <p:cTn id="19"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20" dur="3000" fill="hold"/>
                                        <p:tgtEl>
                                          <p:spTgt spid="29"/>
                                        </p:tgtEl>
                                        <p:attrNameLst>
                                          <p:attrName>ppt_x</p:attrName>
                                          <p:attrName>ppt_y</p:attrName>
                                        </p:attrNameLst>
                                      </p:cBhvr>
                                      <p:rCtr x="2122"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6" grpId="0" animBg="1"/>
      <p:bldP spid="27" grpId="0" animBg="1"/>
      <p:bldP spid="28"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0549FC0-C746-AECF-7852-8AA652ABBB7E}"/>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3" name="TextBox 2">
            <a:extLst>
              <a:ext uri="{FF2B5EF4-FFF2-40B4-BE49-F238E27FC236}">
                <a16:creationId xmlns:a16="http://schemas.microsoft.com/office/drawing/2014/main" id="{3AD014C0-68D0-C349-A682-53245D8770FA}"/>
              </a:ext>
            </a:extLst>
          </p:cNvPr>
          <p:cNvSpPr txBox="1"/>
          <p:nvPr/>
        </p:nvSpPr>
        <p:spPr>
          <a:xfrm>
            <a:off x="3373120" y="3523626"/>
            <a:ext cx="5445760" cy="1015663"/>
          </a:xfrm>
          <a:prstGeom prst="rect">
            <a:avLst/>
          </a:prstGeom>
          <a:noFill/>
        </p:spPr>
        <p:txBody>
          <a:bodyPr wrap="square" rtlCol="0">
            <a:spAutoFit/>
          </a:bodyPr>
          <a:lstStyle/>
          <a:p>
            <a:r>
              <a:rPr lang="en-US" sz="6000" dirty="0">
                <a:solidFill>
                  <a:schemeClr val="bg1"/>
                </a:solidFill>
                <a:latin typeface="Raleway Black" pitchFamily="2" charset="0"/>
              </a:rPr>
              <a:t>CONCLUSION</a:t>
            </a:r>
            <a:endParaRPr lang="en-IN" sz="6000" dirty="0">
              <a:solidFill>
                <a:schemeClr val="bg1"/>
              </a:solidFill>
              <a:latin typeface="Raleway Black" pitchFamily="2" charset="0"/>
            </a:endParaRPr>
          </a:p>
        </p:txBody>
      </p:sp>
      <p:pic>
        <p:nvPicPr>
          <p:cNvPr id="9" name="Graphic 8" descr="Venn diagram">
            <a:extLst>
              <a:ext uri="{FF2B5EF4-FFF2-40B4-BE49-F238E27FC236}">
                <a16:creationId xmlns:a16="http://schemas.microsoft.com/office/drawing/2014/main" id="{D1A85EBB-DB83-D423-5BB9-3BE7D6F563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5894" y="1127824"/>
            <a:ext cx="2280211" cy="1962616"/>
          </a:xfrm>
          <a:prstGeom prst="rect">
            <a:avLst/>
          </a:prstGeom>
        </p:spPr>
      </p:pic>
    </p:spTree>
    <p:extLst>
      <p:ext uri="{BB962C8B-B14F-4D97-AF65-F5344CB8AC3E}">
        <p14:creationId xmlns:p14="http://schemas.microsoft.com/office/powerpoint/2010/main" val="122210223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1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3074" name="Picture 2" descr="orange and gray camping tent near body of water">
            <a:extLst>
              <a:ext uri="{FF2B5EF4-FFF2-40B4-BE49-F238E27FC236}">
                <a16:creationId xmlns:a16="http://schemas.microsoft.com/office/drawing/2014/main" id="{7E6FB2E9-7E21-1A4B-B7D9-51B1351B358F}"/>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useBgFill="1">
        <p:nvSpPr>
          <p:cNvPr id="28" name="Oval 27">
            <a:extLst>
              <a:ext uri="{FF2B5EF4-FFF2-40B4-BE49-F238E27FC236}">
                <a16:creationId xmlns:a16="http://schemas.microsoft.com/office/drawing/2014/main" id="{F5655B3E-FE88-834E-A29C-AE048BDB4893}"/>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0" name="Oval 29">
            <a:extLst>
              <a:ext uri="{FF2B5EF4-FFF2-40B4-BE49-F238E27FC236}">
                <a16:creationId xmlns:a16="http://schemas.microsoft.com/office/drawing/2014/main" id="{9429F179-E309-5B4C-9AC1-9EAF871D7405}"/>
              </a:ext>
            </a:extLst>
          </p:cNvPr>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6" name="Rectangle 5">
            <a:extLst>
              <a:ext uri="{FF2B5EF4-FFF2-40B4-BE49-F238E27FC236}">
                <a16:creationId xmlns:a16="http://schemas.microsoft.com/office/drawing/2014/main" id="{86BA49A1-C4F8-6543-8240-061A4699B32F}"/>
              </a:ext>
            </a:extLst>
          </p:cNvPr>
          <p:cNvSpPr/>
          <p:nvPr/>
        </p:nvSpPr>
        <p:spPr>
          <a:xfrm>
            <a:off x="3927291" y="1264686"/>
            <a:ext cx="4679130" cy="830997"/>
          </a:xfrm>
          <a:prstGeom prst="rect">
            <a:avLst/>
          </a:prstGeom>
        </p:spPr>
        <p:txBody>
          <a:bodyPr wrap="square">
            <a:spAutoFit/>
          </a:bodyPr>
          <a:lstStyle/>
          <a:p>
            <a:r>
              <a:rPr lang="en-US" sz="4800" dirty="0">
                <a:solidFill>
                  <a:schemeClr val="bg1"/>
                </a:solidFill>
                <a:latin typeface="Raleway Black" pitchFamily="2" charset="0"/>
              </a:rPr>
              <a:t>CONCLUSION</a:t>
            </a:r>
            <a:endParaRPr lang="en-IN" sz="4800" dirty="0">
              <a:solidFill>
                <a:schemeClr val="bg1"/>
              </a:solidFill>
              <a:latin typeface="Raleway Black" pitchFamily="2" charset="0"/>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1284790" y="2687688"/>
            <a:ext cx="9488053" cy="3416320"/>
          </a:xfrm>
          <a:prstGeom prst="rect">
            <a:avLst/>
          </a:prstGeom>
        </p:spPr>
        <p:txBody>
          <a:bodyPr wrap="square">
            <a:spAutoFit/>
          </a:bodyPr>
          <a:lstStyle/>
          <a:p>
            <a:pPr marL="0" indent="0">
              <a:buNone/>
            </a:pPr>
            <a:r>
              <a:rPr lang="en-US" dirty="0">
                <a:solidFill>
                  <a:schemeClr val="bg1"/>
                </a:solidFill>
                <a:latin typeface="Arial Black" panose="020B0A04020102020204" pitchFamily="34" charset="0"/>
              </a:rPr>
              <a:t>In conclusion, the application of technology in plant disease detection represents a pivotal advancement in agricultural practices. By harnessing the capabilities of artificial intelligence, machine learning, and computer vision, researchers and farmers alike can identify diseases swiftly and accurately. This proactive approach not only minimizes crop losses but also optimizes resource allocation, leading to improved yield and sustainability in agriculture. As these technologies continue to evolve and become more accessible, the future promises a more resilient agricultural sector capable of feeding a growing global population while reducing environmental impact. Embracing innovation in plant disease detection is therefore crucial for ensuring food security and sustainable farming practices in the years to come.</a:t>
            </a:r>
          </a:p>
        </p:txBody>
      </p:sp>
      <p:pic>
        <p:nvPicPr>
          <p:cNvPr id="3" name="Graphic 2" descr="Venn diagram">
            <a:extLst>
              <a:ext uri="{FF2B5EF4-FFF2-40B4-BE49-F238E27FC236}">
                <a16:creationId xmlns:a16="http://schemas.microsoft.com/office/drawing/2014/main" id="{ACBB00FF-2FB5-0217-A3C8-D3E3D81277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01920" y="0"/>
            <a:ext cx="1503680" cy="1503680"/>
          </a:xfrm>
          <a:prstGeom prst="rect">
            <a:avLst/>
          </a:prstGeom>
        </p:spPr>
      </p:pic>
    </p:spTree>
    <p:extLst>
      <p:ext uri="{BB962C8B-B14F-4D97-AF65-F5344CB8AC3E}">
        <p14:creationId xmlns:p14="http://schemas.microsoft.com/office/powerpoint/2010/main" val="16875726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3760864" y="3806301"/>
            <a:ext cx="4670271" cy="1107996"/>
          </a:xfrm>
          <a:prstGeom prst="rect">
            <a:avLst/>
          </a:prstGeom>
        </p:spPr>
        <p:txBody>
          <a:bodyPr wrap="square">
            <a:spAutoFit/>
          </a:bodyPr>
          <a:lstStyle/>
          <a:p>
            <a:pPr algn="ctr"/>
            <a:r>
              <a:rPr lang="en-US" sz="6600" b="1" dirty="0">
                <a:solidFill>
                  <a:schemeClr val="bg1"/>
                </a:solidFill>
                <a:effectLst>
                  <a:outerShdw blurRad="38100" dist="38100" dir="2700000" algn="tl">
                    <a:srgbClr val="000000">
                      <a:alpha val="43137"/>
                    </a:srgbClr>
                  </a:outerShdw>
                </a:effectLst>
                <a:latin typeface="Raleway Black" pitchFamily="2" charset="0"/>
              </a:rPr>
              <a:t>ABSTRACT</a:t>
            </a:r>
            <a:endParaRPr lang="en-LT" sz="6500" b="1" spc="-150" dirty="0">
              <a:solidFill>
                <a:schemeClr val="bg1"/>
              </a:solidFill>
              <a:effectLst>
                <a:outerShdw blurRad="38100" dist="38100" dir="2700000" algn="tl">
                  <a:srgbClr val="000000">
                    <a:alpha val="43137"/>
                  </a:srgbClr>
                </a:outerShdw>
              </a:effectLst>
              <a:latin typeface="Raleway Black" pitchFamily="2" charset="0"/>
            </a:endParaRPr>
          </a:p>
        </p:txBody>
      </p:sp>
      <p:pic>
        <p:nvPicPr>
          <p:cNvPr id="7" name="Graphic 6" descr="Lights On with solid fill">
            <a:extLst>
              <a:ext uri="{FF2B5EF4-FFF2-40B4-BE49-F238E27FC236}">
                <a16:creationId xmlns:a16="http://schemas.microsoft.com/office/drawing/2014/main" id="{3169A18E-29C1-B14B-9DAC-9A1603958F7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20683" y="782444"/>
            <a:ext cx="2750634" cy="2750634"/>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97523264"/>
      </p:ext>
    </p:extLst>
  </p:cSld>
  <p:clrMapOvr>
    <a:masterClrMapping/>
  </p:clrMapOvr>
  <p:transition spd="slow" advTm="0"/>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29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DA6602-6353-BAE6-1879-19EB99AC8EA8}"/>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50000"/>
                    </a14:imgEffect>
                  </a14:imgLayer>
                </a14:imgProps>
              </a:ext>
            </a:extLst>
          </a:blip>
          <a:stretch>
            <a:fillRect/>
          </a:stretch>
        </p:blipFill>
        <p:spPr>
          <a:xfrm>
            <a:off x="0" y="0"/>
            <a:ext cx="12192000" cy="6858000"/>
          </a:xfrm>
          <a:prstGeom prst="rect">
            <a:avLst/>
          </a:prstGeom>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useBgFill="1">
        <p:nvSpPr>
          <p:cNvPr id="21" name="Rounded Rectangle 20">
            <a:extLst>
              <a:ext uri="{FF2B5EF4-FFF2-40B4-BE49-F238E27FC236}">
                <a16:creationId xmlns:a16="http://schemas.microsoft.com/office/drawing/2014/main" id="{D6787DAF-363B-FF49-8B5C-94BB07360B4E}"/>
              </a:ext>
            </a:extLst>
          </p:cNvPr>
          <p:cNvSpPr/>
          <p:nvPr/>
        </p:nvSpPr>
        <p:spPr>
          <a:xfrm rot="2314562">
            <a:off x="1496965" y="313773"/>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ounded Rectangle 21">
            <a:extLst>
              <a:ext uri="{FF2B5EF4-FFF2-40B4-BE49-F238E27FC236}">
                <a16:creationId xmlns:a16="http://schemas.microsoft.com/office/drawing/2014/main" id="{A550FAD0-EC64-B541-9FEF-F3F576427C79}"/>
              </a:ext>
            </a:extLst>
          </p:cNvPr>
          <p:cNvSpPr/>
          <p:nvPr/>
        </p:nvSpPr>
        <p:spPr>
          <a:xfrm rot="2314562">
            <a:off x="1384545" y="1613863"/>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3" name="Rounded Rectangle 22">
            <a:extLst>
              <a:ext uri="{FF2B5EF4-FFF2-40B4-BE49-F238E27FC236}">
                <a16:creationId xmlns:a16="http://schemas.microsoft.com/office/drawing/2014/main" id="{95ACA153-32CF-B343-BD0F-8295EFA0D82C}"/>
              </a:ext>
            </a:extLst>
          </p:cNvPr>
          <p:cNvSpPr/>
          <p:nvPr/>
        </p:nvSpPr>
        <p:spPr>
          <a:xfrm rot="2314562">
            <a:off x="1563665" y="2358741"/>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dirty="0"/>
          </a:p>
        </p:txBody>
      </p:sp>
      <p:sp useBgFill="1">
        <p:nvSpPr>
          <p:cNvPr id="24" name="Rounded Rectangle 23">
            <a:extLst>
              <a:ext uri="{FF2B5EF4-FFF2-40B4-BE49-F238E27FC236}">
                <a16:creationId xmlns:a16="http://schemas.microsoft.com/office/drawing/2014/main" id="{4A087067-6FBB-1745-A5D4-628D980A11A2}"/>
              </a:ext>
            </a:extLst>
          </p:cNvPr>
          <p:cNvSpPr/>
          <p:nvPr/>
        </p:nvSpPr>
        <p:spPr>
          <a:xfrm rot="2314562">
            <a:off x="1014528" y="4518245"/>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dirty="0"/>
          </a:p>
        </p:txBody>
      </p:sp>
      <p:sp>
        <p:nvSpPr>
          <p:cNvPr id="5" name="Rectangle 4">
            <a:extLst>
              <a:ext uri="{FF2B5EF4-FFF2-40B4-BE49-F238E27FC236}">
                <a16:creationId xmlns:a16="http://schemas.microsoft.com/office/drawing/2014/main" id="{67ABF447-6E17-1A45-AD94-46DCD25C1D16}"/>
              </a:ext>
            </a:extLst>
          </p:cNvPr>
          <p:cNvSpPr/>
          <p:nvPr/>
        </p:nvSpPr>
        <p:spPr>
          <a:xfrm>
            <a:off x="2551084" y="3139738"/>
            <a:ext cx="6729961" cy="3046988"/>
          </a:xfrm>
          <a:prstGeom prst="rect">
            <a:avLst/>
          </a:prstGeom>
        </p:spPr>
        <p:txBody>
          <a:bodyPr wrap="square">
            <a:spAutoFit/>
          </a:bodyPr>
          <a:lstStyle/>
          <a:p>
            <a:pPr algn="ctr"/>
            <a:r>
              <a:rPr lang="en-US" sz="1600" dirty="0">
                <a:solidFill>
                  <a:schemeClr val="bg1"/>
                </a:solidFill>
                <a:latin typeface="Arial Rounded MT Bold" panose="020F0704030504030204" pitchFamily="34" charset="0"/>
              </a:rPr>
              <a:t>Agriculture plays a crucial role in economy, but the various types of disease in plants affects the production of crop so it is necessary to detect the disease in early stage to prevent the significant reduction in yield performance, both in terms of quality and quantity. </a:t>
            </a:r>
            <a:r>
              <a:rPr lang="en-IN" sz="1600" kern="100" dirty="0">
                <a:solidFill>
                  <a:schemeClr val="bg1"/>
                </a:solidFill>
                <a:effectLst/>
                <a:latin typeface="Arial Rounded MT Bold" panose="020F0704030504030204" pitchFamily="34" charset="0"/>
                <a:ea typeface="Calibri" panose="020F0502020204030204" pitchFamily="34" charset="0"/>
              </a:rPr>
              <a:t>The</a:t>
            </a:r>
            <a:r>
              <a:rPr lang="en-IN" sz="1600" kern="100" spc="4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proposed</a:t>
            </a:r>
            <a:r>
              <a:rPr lang="en-IN" sz="1600" kern="100" spc="75"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plant</a:t>
            </a:r>
            <a:r>
              <a:rPr lang="en-IN" sz="1600" kern="100" spc="35"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leaf</a:t>
            </a:r>
            <a:r>
              <a:rPr lang="en-IN" sz="1600" kern="100" spc="5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disease</a:t>
            </a:r>
            <a:r>
              <a:rPr lang="en-IN" sz="1600" kern="100" spc="65"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detection</a:t>
            </a:r>
            <a:r>
              <a:rPr lang="en-IN" sz="1600" kern="100" spc="6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system</a:t>
            </a:r>
            <a:r>
              <a:rPr lang="en-IN" sz="1600" kern="100" spc="35"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focuses</a:t>
            </a:r>
            <a:r>
              <a:rPr lang="en-IN" sz="1600" kern="100" spc="7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on</a:t>
            </a:r>
            <a:r>
              <a:rPr lang="en-IN" sz="1600" kern="100" spc="4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14</a:t>
            </a:r>
            <a:r>
              <a:rPr lang="en-IN" sz="1600" kern="100" spc="55"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plant</a:t>
            </a:r>
            <a:r>
              <a:rPr lang="en-IN" sz="1600" kern="100" spc="50" dirty="0">
                <a:solidFill>
                  <a:schemeClr val="bg1"/>
                </a:solidFill>
                <a:effectLst/>
                <a:latin typeface="Arial Rounded MT Bold" panose="020F0704030504030204" pitchFamily="34" charset="0"/>
                <a:ea typeface="Calibri" panose="020F0502020204030204" pitchFamily="34" charset="0"/>
              </a:rPr>
              <a:t> </a:t>
            </a:r>
            <a:r>
              <a:rPr lang="en-IN" sz="1600" dirty="0">
                <a:solidFill>
                  <a:schemeClr val="bg1"/>
                </a:solidFill>
                <a:effectLst/>
                <a:latin typeface="Arial Rounded MT Bold" panose="020F0704030504030204" pitchFamily="34" charset="0"/>
                <a:ea typeface="Calibri" panose="020F0502020204030204" pitchFamily="34" charset="0"/>
              </a:rPr>
              <a:t>kinds,</a:t>
            </a:r>
            <a:r>
              <a:rPr lang="en-IN" sz="1600" spc="60" dirty="0">
                <a:solidFill>
                  <a:schemeClr val="bg1"/>
                </a:solidFill>
                <a:effectLst/>
                <a:latin typeface="Arial Rounded MT Bold" panose="020F0704030504030204" pitchFamily="34" charset="0"/>
                <a:ea typeface="Calibri" panose="020F0502020204030204" pitchFamily="34" charset="0"/>
              </a:rPr>
              <a:t> </a:t>
            </a:r>
            <a:r>
              <a:rPr lang="en-IN" sz="1600" dirty="0">
                <a:solidFill>
                  <a:schemeClr val="bg1"/>
                </a:solidFill>
                <a:effectLst/>
                <a:latin typeface="Arial Rounded MT Bold" panose="020F0704030504030204" pitchFamily="34" charset="0"/>
                <a:ea typeface="Calibri" panose="020F0502020204030204" pitchFamily="34" charset="0"/>
              </a:rPr>
              <a:t>including</a:t>
            </a:r>
            <a:r>
              <a:rPr lang="en-IN" sz="1600" spc="60" dirty="0">
                <a:solidFill>
                  <a:schemeClr val="bg1"/>
                </a:solidFill>
                <a:effectLst/>
                <a:latin typeface="Arial Rounded MT Bold" panose="020F0704030504030204" pitchFamily="34" charset="0"/>
                <a:ea typeface="Calibri" panose="020F0502020204030204" pitchFamily="34" charset="0"/>
              </a:rPr>
              <a:t> </a:t>
            </a:r>
            <a:r>
              <a:rPr lang="en-IN" sz="1600" dirty="0">
                <a:solidFill>
                  <a:schemeClr val="bg1"/>
                </a:solidFill>
                <a:effectLst/>
                <a:latin typeface="Arial Rounded MT Bold" panose="020F0704030504030204" pitchFamily="34" charset="0"/>
                <a:ea typeface="Calibri" panose="020F0502020204030204" pitchFamily="34" charset="0"/>
              </a:rPr>
              <a:t>apple,</a:t>
            </a:r>
            <a:r>
              <a:rPr lang="en-IN" sz="1600" spc="65" dirty="0">
                <a:solidFill>
                  <a:schemeClr val="bg1"/>
                </a:solidFill>
                <a:effectLst/>
                <a:latin typeface="Arial Rounded MT Bold" panose="020F0704030504030204" pitchFamily="34" charset="0"/>
                <a:ea typeface="Calibri" panose="020F0502020204030204" pitchFamily="34" charset="0"/>
              </a:rPr>
              <a:t> </a:t>
            </a:r>
            <a:r>
              <a:rPr lang="en-IN" sz="1600" dirty="0">
                <a:solidFill>
                  <a:schemeClr val="bg1"/>
                </a:solidFill>
                <a:effectLst/>
                <a:latin typeface="Arial Rounded MT Bold" panose="020F0704030504030204" pitchFamily="34" charset="0"/>
                <a:ea typeface="Calibri" panose="020F0502020204030204" pitchFamily="34" charset="0"/>
              </a:rPr>
              <a:t>blueberry,</a:t>
            </a:r>
            <a:r>
              <a:rPr lang="en-IN" sz="1600" spc="55" dirty="0">
                <a:solidFill>
                  <a:schemeClr val="bg1"/>
                </a:solidFill>
                <a:effectLst/>
                <a:latin typeface="Arial Rounded MT Bold" panose="020F0704030504030204" pitchFamily="34" charset="0"/>
                <a:ea typeface="Calibri" panose="020F0502020204030204" pitchFamily="34" charset="0"/>
              </a:rPr>
              <a:t> </a:t>
            </a:r>
            <a:r>
              <a:rPr lang="en-IN" sz="1600" dirty="0">
                <a:solidFill>
                  <a:schemeClr val="bg1"/>
                </a:solidFill>
                <a:effectLst/>
                <a:latin typeface="Arial Rounded MT Bold" panose="020F0704030504030204" pitchFamily="34" charset="0"/>
                <a:ea typeface="Calibri" panose="020F0502020204030204" pitchFamily="34" charset="0"/>
              </a:rPr>
              <a:t>cherry,</a:t>
            </a:r>
            <a:r>
              <a:rPr lang="en-IN" sz="1600" spc="65" dirty="0">
                <a:solidFill>
                  <a:schemeClr val="bg1"/>
                </a:solidFill>
                <a:effectLst/>
                <a:latin typeface="Arial Rounded MT Bold" panose="020F0704030504030204" pitchFamily="34" charset="0"/>
                <a:ea typeface="Calibri" panose="020F0502020204030204" pitchFamily="34" charset="0"/>
              </a:rPr>
              <a:t> </a:t>
            </a:r>
            <a:r>
              <a:rPr lang="en-IN" sz="1600" dirty="0">
                <a:solidFill>
                  <a:schemeClr val="bg1"/>
                </a:solidFill>
                <a:effectLst/>
                <a:latin typeface="Arial Rounded MT Bold" panose="020F0704030504030204" pitchFamily="34" charset="0"/>
                <a:ea typeface="Calibri" panose="020F0502020204030204" pitchFamily="34" charset="0"/>
              </a:rPr>
              <a:t>maize,</a:t>
            </a:r>
            <a:r>
              <a:rPr lang="en-IN" sz="1600" spc="30" dirty="0">
                <a:solidFill>
                  <a:schemeClr val="bg1"/>
                </a:solidFill>
                <a:effectLst/>
                <a:latin typeface="Arial Rounded MT Bold" panose="020F0704030504030204" pitchFamily="34" charset="0"/>
                <a:ea typeface="Calibri" panose="020F0502020204030204" pitchFamily="34" charset="0"/>
              </a:rPr>
              <a:t> </a:t>
            </a:r>
            <a:r>
              <a:rPr lang="en-IN" sz="1600" dirty="0">
                <a:solidFill>
                  <a:schemeClr val="bg1"/>
                </a:solidFill>
                <a:effectLst/>
                <a:latin typeface="Arial Rounded MT Bold" panose="020F0704030504030204" pitchFamily="34" charset="0"/>
                <a:ea typeface="Calibri" panose="020F0502020204030204" pitchFamily="34" charset="0"/>
              </a:rPr>
              <a:t>grape,</a:t>
            </a:r>
            <a:r>
              <a:rPr lang="en-IN" sz="1600" spc="50" dirty="0">
                <a:solidFill>
                  <a:schemeClr val="bg1"/>
                </a:solidFill>
                <a:effectLst/>
                <a:latin typeface="Arial Rounded MT Bold" panose="020F0704030504030204" pitchFamily="34" charset="0"/>
                <a:ea typeface="Calibri" panose="020F0502020204030204" pitchFamily="34" charset="0"/>
              </a:rPr>
              <a:t> </a:t>
            </a:r>
            <a:r>
              <a:rPr lang="en-IN" sz="1600" dirty="0">
                <a:solidFill>
                  <a:schemeClr val="bg1"/>
                </a:solidFill>
                <a:effectLst/>
                <a:latin typeface="Arial Rounded MT Bold" panose="020F0704030504030204" pitchFamily="34" charset="0"/>
                <a:ea typeface="Calibri" panose="020F0502020204030204" pitchFamily="34" charset="0"/>
              </a:rPr>
              <a:t>orange,</a:t>
            </a:r>
            <a:r>
              <a:rPr lang="en-IN" sz="1600" spc="40" dirty="0">
                <a:solidFill>
                  <a:schemeClr val="bg1"/>
                </a:solidFill>
                <a:effectLst/>
                <a:latin typeface="Arial Rounded MT Bold" panose="020F0704030504030204" pitchFamily="34" charset="0"/>
                <a:ea typeface="Calibri" panose="020F0502020204030204" pitchFamily="34" charset="0"/>
              </a:rPr>
              <a:t> </a:t>
            </a:r>
            <a:r>
              <a:rPr lang="en-IN" sz="1600" dirty="0">
                <a:solidFill>
                  <a:schemeClr val="bg1"/>
                </a:solidFill>
                <a:effectLst/>
                <a:latin typeface="Arial Rounded MT Bold" panose="020F0704030504030204" pitchFamily="34" charset="0"/>
                <a:ea typeface="Calibri" panose="020F0502020204030204" pitchFamily="34" charset="0"/>
              </a:rPr>
              <a:t>peach,</a:t>
            </a:r>
            <a:r>
              <a:rPr lang="en-IN" sz="1600" kern="100" dirty="0">
                <a:solidFill>
                  <a:schemeClr val="bg1"/>
                </a:solidFill>
                <a:effectLst/>
                <a:latin typeface="Arial Rounded MT Bold" panose="020F0704030504030204" pitchFamily="34" charset="0"/>
                <a:ea typeface="Calibri" panose="020F0502020204030204" pitchFamily="34" charset="0"/>
              </a:rPr>
              <a:t> pepper,</a:t>
            </a:r>
            <a:r>
              <a:rPr lang="en-IN" sz="1600" kern="100" spc="6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potato,</a:t>
            </a:r>
            <a:r>
              <a:rPr lang="en-IN" sz="1600" kern="100" spc="5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raspberry,</a:t>
            </a:r>
            <a:r>
              <a:rPr lang="en-IN" sz="1600" kern="100" spc="55"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soybean,</a:t>
            </a:r>
            <a:r>
              <a:rPr lang="en-IN" sz="1600" kern="100" spc="4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squash,</a:t>
            </a:r>
            <a:r>
              <a:rPr lang="en-IN" sz="1600" kern="100" spc="65"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strawberry,</a:t>
            </a:r>
            <a:r>
              <a:rPr lang="en-IN" sz="1600" kern="100" spc="5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and</a:t>
            </a:r>
            <a:r>
              <a:rPr lang="en-IN" sz="1600" kern="100" spc="4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tomato.</a:t>
            </a:r>
            <a:r>
              <a:rPr lang="en-IN" sz="1600" kern="100" spc="5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This</a:t>
            </a:r>
            <a:r>
              <a:rPr lang="en-IN" sz="1600" kern="100" spc="6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system</a:t>
            </a:r>
            <a:r>
              <a:rPr lang="en-IN" sz="1600" kern="100" spc="5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is</a:t>
            </a:r>
            <a:r>
              <a:rPr lang="en-IN" sz="1600" kern="100" spc="6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built</a:t>
            </a:r>
            <a:r>
              <a:rPr lang="en-IN" sz="1600" kern="100" spc="5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on</a:t>
            </a:r>
            <a:r>
              <a:rPr lang="en-IN" sz="1600" kern="100" spc="5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concepts</a:t>
            </a:r>
            <a:r>
              <a:rPr lang="en-IN" sz="1600" kern="100" spc="55"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of</a:t>
            </a:r>
            <a:r>
              <a:rPr lang="en-IN" sz="1600" kern="100" spc="5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Deep</a:t>
            </a:r>
            <a:r>
              <a:rPr lang="en-IN" sz="1600" kern="100" spc="55"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Learning Convolutional</a:t>
            </a:r>
            <a:r>
              <a:rPr lang="en-IN" sz="1600" kern="100" spc="5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neural</a:t>
            </a:r>
            <a:r>
              <a:rPr lang="en-IN" sz="1600" kern="100" spc="4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networks</a:t>
            </a:r>
            <a:r>
              <a:rPr lang="en-IN" sz="1600" kern="100" spc="5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(CNN)</a:t>
            </a:r>
            <a:r>
              <a:rPr lang="en-IN" sz="1600" kern="100" spc="55"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is</a:t>
            </a:r>
            <a:r>
              <a:rPr lang="en-IN" sz="1600" kern="100" spc="4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posted</a:t>
            </a:r>
            <a:r>
              <a:rPr lang="en-IN" sz="1600" kern="100" spc="55"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for</a:t>
            </a:r>
            <a:r>
              <a:rPr lang="en-IN" sz="1600" kern="100" spc="55"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formation</a:t>
            </a:r>
            <a:r>
              <a:rPr lang="en-IN" sz="1600" kern="100" spc="5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of</a:t>
            </a:r>
            <a:r>
              <a:rPr lang="en-IN" sz="1600" kern="100" spc="5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a</a:t>
            </a:r>
            <a:r>
              <a:rPr lang="en-IN" sz="1600" kern="100" spc="4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statistical</a:t>
            </a:r>
            <a:r>
              <a:rPr lang="en-IN" sz="1600" kern="100" spc="7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model</a:t>
            </a:r>
            <a:r>
              <a:rPr lang="en-IN" sz="1600" kern="100" spc="4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that</a:t>
            </a:r>
            <a:r>
              <a:rPr lang="en-IN" sz="1600" kern="100" spc="4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is</a:t>
            </a:r>
            <a:r>
              <a:rPr lang="en-IN" sz="1600" kern="100" spc="5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executed</a:t>
            </a:r>
            <a:r>
              <a:rPr lang="en-IN" sz="1600" kern="100" spc="55"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on</a:t>
            </a:r>
            <a:r>
              <a:rPr lang="en-IN" sz="1600" kern="100" spc="5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the</a:t>
            </a:r>
            <a:r>
              <a:rPr lang="en-IN" sz="1600" kern="100" spc="5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input</a:t>
            </a:r>
            <a:r>
              <a:rPr lang="en-IN" sz="1600" kern="100" spc="5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image</a:t>
            </a:r>
            <a:r>
              <a:rPr lang="en-IN" sz="1600" kern="100" spc="35"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and</a:t>
            </a:r>
            <a:r>
              <a:rPr lang="en-IN" sz="1600" kern="100" spc="4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transforms</a:t>
            </a:r>
            <a:r>
              <a:rPr lang="en-IN" sz="1600" kern="100" spc="4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the</a:t>
            </a:r>
            <a:r>
              <a:rPr lang="en-IN" sz="1600" kern="100" spc="5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input</a:t>
            </a:r>
            <a:r>
              <a:rPr lang="en-IN" sz="1600" kern="100" spc="6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to</a:t>
            </a:r>
            <a:r>
              <a:rPr lang="en-IN" sz="1600" kern="100" spc="30"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classify</a:t>
            </a:r>
            <a:r>
              <a:rPr lang="en-IN" sz="1600" kern="100" spc="75" dirty="0">
                <a:solidFill>
                  <a:schemeClr val="bg1"/>
                </a:solidFill>
                <a:effectLst/>
                <a:latin typeface="Arial Rounded MT Bold" panose="020F0704030504030204" pitchFamily="34" charset="0"/>
                <a:ea typeface="Calibri" panose="020F0502020204030204" pitchFamily="34" charset="0"/>
              </a:rPr>
              <a:t> </a:t>
            </a:r>
            <a:r>
              <a:rPr lang="en-IN" sz="1600" kern="100" dirty="0">
                <a:solidFill>
                  <a:schemeClr val="bg1"/>
                </a:solidFill>
                <a:effectLst/>
                <a:latin typeface="Arial Rounded MT Bold" panose="020F0704030504030204" pitchFamily="34" charset="0"/>
                <a:ea typeface="Calibri" panose="020F0502020204030204" pitchFamily="34" charset="0"/>
              </a:rPr>
              <a:t>output</a:t>
            </a:r>
            <a:r>
              <a:rPr lang="en-IN" sz="1600" kern="100" spc="50" dirty="0">
                <a:solidFill>
                  <a:schemeClr val="bg1"/>
                </a:solidFill>
                <a:effectLst/>
                <a:latin typeface="Arial Rounded MT Bold" panose="020F0704030504030204" pitchFamily="34" charset="0"/>
                <a:ea typeface="Calibri" panose="020F0502020204030204" pitchFamily="34" charset="0"/>
              </a:rPr>
              <a:t> tags.</a:t>
            </a:r>
            <a:endParaRPr lang="en-US" sz="1600" kern="100" dirty="0">
              <a:solidFill>
                <a:schemeClr val="bg1"/>
              </a:solidFill>
              <a:effectLst/>
              <a:latin typeface="Arial Rounded MT Bold" panose="020F0704030504030204" pitchFamily="34" charset="0"/>
              <a:ea typeface="Calibri" panose="020F0502020204030204" pitchFamily="34" charset="0"/>
            </a:endParaRPr>
          </a:p>
          <a:p>
            <a:pPr algn="ctr"/>
            <a:endParaRPr lang="en-LT" sz="1600" spc="300" dirty="0">
              <a:solidFill>
                <a:schemeClr val="bg1"/>
              </a:solidFill>
              <a:latin typeface="Arial Rounded MT Bold" panose="020F0704030504030204" pitchFamily="34" charset="0"/>
            </a:endParaRPr>
          </a:p>
        </p:txBody>
      </p:sp>
      <p:sp>
        <p:nvSpPr>
          <p:cNvPr id="11" name="Rectangle 10">
            <a:extLst>
              <a:ext uri="{FF2B5EF4-FFF2-40B4-BE49-F238E27FC236}">
                <a16:creationId xmlns:a16="http://schemas.microsoft.com/office/drawing/2014/main" id="{F1ABBEE1-A4F3-6746-AE3A-4B6E12CE6CA3}"/>
              </a:ext>
            </a:extLst>
          </p:cNvPr>
          <p:cNvSpPr/>
          <p:nvPr/>
        </p:nvSpPr>
        <p:spPr>
          <a:xfrm>
            <a:off x="3080804" y="1581199"/>
            <a:ext cx="6114174" cy="1446550"/>
          </a:xfrm>
          <a:prstGeom prst="rect">
            <a:avLst/>
          </a:prstGeom>
        </p:spPr>
        <p:txBody>
          <a:bodyPr wrap="none">
            <a:spAutoFit/>
          </a:bodyPr>
          <a:lstStyle/>
          <a:p>
            <a:pPr algn="ctr"/>
            <a:r>
              <a:rPr lang="en-US" sz="8800" b="1" dirty="0">
                <a:solidFill>
                  <a:schemeClr val="bg1"/>
                </a:solidFill>
                <a:effectLst>
                  <a:outerShdw blurRad="38100" dist="38100" dir="2700000" algn="tl">
                    <a:srgbClr val="000000">
                      <a:alpha val="43137"/>
                    </a:srgbClr>
                  </a:outerShdw>
                </a:effectLst>
                <a:latin typeface="Raleway Black" pitchFamily="2" charset="0"/>
              </a:rPr>
              <a:t>ABSTRACT</a:t>
            </a:r>
            <a:endParaRPr lang="en-LT" sz="8800" b="1" spc="-150" dirty="0">
              <a:solidFill>
                <a:schemeClr val="bg1"/>
              </a:solidFill>
              <a:effectLst>
                <a:outerShdw blurRad="38100" dist="38100" dir="2700000" algn="tl">
                  <a:srgbClr val="000000">
                    <a:alpha val="43137"/>
                  </a:srgbClr>
                </a:outerShdw>
              </a:effectLst>
              <a:latin typeface="Raleway Black" pitchFamily="2" charset="0"/>
            </a:endParaRPr>
          </a:p>
        </p:txBody>
      </p:sp>
      <p:pic>
        <p:nvPicPr>
          <p:cNvPr id="25" name="Graphic 24" descr="Lights On with solid fill">
            <a:extLst>
              <a:ext uri="{FF2B5EF4-FFF2-40B4-BE49-F238E27FC236}">
                <a16:creationId xmlns:a16="http://schemas.microsoft.com/office/drawing/2014/main" id="{C9A4FAB4-1D30-504F-AC22-18FA700E0E5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244790" y="53836"/>
            <a:ext cx="1702420" cy="1702420"/>
          </a:xfrm>
          <a:prstGeom prst="rect">
            <a:avLst/>
          </a:prstGeom>
          <a:effectLst>
            <a:outerShdw blurRad="177800" sx="102000" sy="102000" algn="ctr" rotWithShape="0">
              <a:prstClr val="black">
                <a:alpha val="40000"/>
              </a:prstClr>
            </a:outerShdw>
          </a:effectLst>
        </p:spPr>
      </p:pic>
      <p:sp useBgFill="1">
        <p:nvSpPr>
          <p:cNvPr id="26" name="Rounded Rectangle 25">
            <a:extLst>
              <a:ext uri="{FF2B5EF4-FFF2-40B4-BE49-F238E27FC236}">
                <a16:creationId xmlns:a16="http://schemas.microsoft.com/office/drawing/2014/main" id="{79CF8A2E-6CD9-C246-88DB-41410F96B594}"/>
              </a:ext>
            </a:extLst>
          </p:cNvPr>
          <p:cNvSpPr/>
          <p:nvPr/>
        </p:nvSpPr>
        <p:spPr>
          <a:xfrm rot="2314562">
            <a:off x="10002831" y="2171981"/>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7" name="Rounded Rectangle 26">
            <a:extLst>
              <a:ext uri="{FF2B5EF4-FFF2-40B4-BE49-F238E27FC236}">
                <a16:creationId xmlns:a16="http://schemas.microsoft.com/office/drawing/2014/main" id="{8BF71943-E162-8646-B793-F730AF1116CA}"/>
              </a:ext>
            </a:extLst>
          </p:cNvPr>
          <p:cNvSpPr/>
          <p:nvPr/>
        </p:nvSpPr>
        <p:spPr>
          <a:xfrm rot="2314562">
            <a:off x="9890411" y="3472071"/>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8" name="Rounded Rectangle 27">
            <a:extLst>
              <a:ext uri="{FF2B5EF4-FFF2-40B4-BE49-F238E27FC236}">
                <a16:creationId xmlns:a16="http://schemas.microsoft.com/office/drawing/2014/main" id="{FC8B7B47-AD94-0B42-BF9A-FB712535E5D0}"/>
              </a:ext>
            </a:extLst>
          </p:cNvPr>
          <p:cNvSpPr/>
          <p:nvPr/>
        </p:nvSpPr>
        <p:spPr>
          <a:xfrm rot="2314562">
            <a:off x="10069531" y="4216949"/>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9" name="Rounded Rectangle 28">
            <a:extLst>
              <a:ext uri="{FF2B5EF4-FFF2-40B4-BE49-F238E27FC236}">
                <a16:creationId xmlns:a16="http://schemas.microsoft.com/office/drawing/2014/main" id="{14E00701-098F-CD4F-A308-C7B7ECDFF684}"/>
              </a:ext>
            </a:extLst>
          </p:cNvPr>
          <p:cNvSpPr/>
          <p:nvPr/>
        </p:nvSpPr>
        <p:spPr>
          <a:xfrm rot="2314562">
            <a:off x="9520394" y="6376453"/>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4" name="AutoShape 6" descr="30k+ Dark Plant Pictures | Download Free Images on Unsplash">
            <a:extLst>
              <a:ext uri="{FF2B5EF4-FFF2-40B4-BE49-F238E27FC236}">
                <a16:creationId xmlns:a16="http://schemas.microsoft.com/office/drawing/2014/main" id="{7213E13D-9ECE-37DC-8811-2EC0DD18914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842807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6" dur="3000" fill="hold"/>
                                        <p:tgtEl>
                                          <p:spTgt spid="21"/>
                                        </p:tgtEl>
                                        <p:attrNameLst>
                                          <p:attrName>ppt_x</p:attrName>
                                          <p:attrName>ppt_y</p:attrName>
                                        </p:attrNameLst>
                                      </p:cBhvr>
                                      <p:rCtr x="2122" y="-4676"/>
                                    </p:animMotion>
                                  </p:childTnLst>
                                </p:cTn>
                              </p:par>
                              <p:par>
                                <p:cTn id="7"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8" dur="3000" fill="hold"/>
                                        <p:tgtEl>
                                          <p:spTgt spid="22"/>
                                        </p:tgtEl>
                                        <p:attrNameLst>
                                          <p:attrName>ppt_x</p:attrName>
                                          <p:attrName>ppt_y</p:attrName>
                                        </p:attrNameLst>
                                      </p:cBhvr>
                                      <p:rCtr x="2122" y="-4676"/>
                                    </p:animMotion>
                                  </p:childTnLst>
                                </p:cTn>
                              </p:par>
                              <p:par>
                                <p:cTn id="9"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0" dur="3000" fill="hold"/>
                                        <p:tgtEl>
                                          <p:spTgt spid="23"/>
                                        </p:tgtEl>
                                        <p:attrNameLst>
                                          <p:attrName>ppt_x</p:attrName>
                                          <p:attrName>ppt_y</p:attrName>
                                        </p:attrNameLst>
                                      </p:cBhvr>
                                      <p:rCtr x="2122" y="-4676"/>
                                    </p:animMotion>
                                  </p:childTnLst>
                                </p:cTn>
                              </p:par>
                              <p:par>
                                <p:cTn id="11"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12" dur="3000" fill="hold"/>
                                        <p:tgtEl>
                                          <p:spTgt spid="24"/>
                                        </p:tgtEl>
                                        <p:attrNameLst>
                                          <p:attrName>ppt_x</p:attrName>
                                          <p:attrName>ppt_y</p:attrName>
                                        </p:attrNameLst>
                                      </p:cBhvr>
                                      <p:rCtr x="2122" y="-4676"/>
                                    </p:animMotion>
                                  </p:childTnLst>
                                </p:cTn>
                              </p:par>
                              <p:par>
                                <p:cTn id="13"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14" dur="3000" fill="hold"/>
                                        <p:tgtEl>
                                          <p:spTgt spid="26"/>
                                        </p:tgtEl>
                                        <p:attrNameLst>
                                          <p:attrName>ppt_x</p:attrName>
                                          <p:attrName>ppt_y</p:attrName>
                                        </p:attrNameLst>
                                      </p:cBhvr>
                                      <p:rCtr x="2122" y="-4676"/>
                                    </p:animMotion>
                                  </p:childTnLst>
                                </p:cTn>
                              </p:par>
                              <p:par>
                                <p:cTn id="15"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16" dur="3000" fill="hold"/>
                                        <p:tgtEl>
                                          <p:spTgt spid="27"/>
                                        </p:tgtEl>
                                        <p:attrNameLst>
                                          <p:attrName>ppt_x</p:attrName>
                                          <p:attrName>ppt_y</p:attrName>
                                        </p:attrNameLst>
                                      </p:cBhvr>
                                      <p:rCtr x="2122" y="-4676"/>
                                    </p:animMotion>
                                  </p:childTnLst>
                                </p:cTn>
                              </p:par>
                              <p:par>
                                <p:cTn id="17"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8" dur="3000" fill="hold"/>
                                        <p:tgtEl>
                                          <p:spTgt spid="28"/>
                                        </p:tgtEl>
                                        <p:attrNameLst>
                                          <p:attrName>ppt_x</p:attrName>
                                          <p:attrName>ppt_y</p:attrName>
                                        </p:attrNameLst>
                                      </p:cBhvr>
                                      <p:rCtr x="2122" y="-4676"/>
                                    </p:animMotion>
                                  </p:childTnLst>
                                </p:cTn>
                              </p:par>
                              <p:par>
                                <p:cTn id="19"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20" dur="3000" fill="hold"/>
                                        <p:tgtEl>
                                          <p:spTgt spid="29"/>
                                        </p:tgtEl>
                                        <p:attrNameLst>
                                          <p:attrName>ppt_x</p:attrName>
                                          <p:attrName>ppt_y</p:attrName>
                                        </p:attrNameLst>
                                      </p:cBhvr>
                                      <p:rCtr x="2122"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6" grpId="0" animBg="1"/>
      <p:bldP spid="27" grpId="0" animBg="1"/>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791521" y="3389971"/>
            <a:ext cx="6452840"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INTRODUCTION</a:t>
            </a:r>
            <a:endParaRPr kumimoji="0" lang="en-LT" sz="6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43346" y="687964"/>
            <a:ext cx="2505308" cy="2505308"/>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1167597831"/>
      </p:ext>
    </p:extLst>
  </p:cSld>
  <p:clrMapOvr>
    <a:masterClrMapping/>
  </p:clrMapOvr>
  <p:transition spd="slow" advTm="0"/>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22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7D44D6-EB6C-5EA3-E30B-97E3554DAC3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38000"/>
                    </a14:imgEffect>
                  </a14:imgLayer>
                </a14:imgProps>
              </a:ext>
            </a:extLst>
          </a:blip>
          <a:srcRect l="7358" t="3634" r="11132" b="657"/>
          <a:stretch/>
        </p:blipFill>
        <p:spPr>
          <a:xfrm>
            <a:off x="-1" y="-223509"/>
            <a:ext cx="12192001" cy="7081509"/>
          </a:xfrm>
          <a:prstGeom prst="rect">
            <a:avLst/>
          </a:prstGeom>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262858" y="0"/>
            <a:ext cx="1434790" cy="1434790"/>
          </a:xfrm>
          <a:prstGeom prst="rect">
            <a:avLst/>
          </a:prstGeom>
          <a:effectLst>
            <a:outerShdw blurRad="177800" sx="102000" sy="102000" algn="ctr" rotWithShape="0">
              <a:prstClr val="black">
                <a:alpha val="40000"/>
              </a:prstClr>
            </a:outerShdw>
          </a:effectLst>
        </p:spPr>
      </p:pic>
      <p:sp>
        <p:nvSpPr>
          <p:cNvPr id="6" name="Rectangle 5">
            <a:extLst>
              <a:ext uri="{FF2B5EF4-FFF2-40B4-BE49-F238E27FC236}">
                <a16:creationId xmlns:a16="http://schemas.microsoft.com/office/drawing/2014/main" id="{86BA49A1-C4F8-6543-8240-061A4699B32F}"/>
              </a:ext>
            </a:extLst>
          </p:cNvPr>
          <p:cNvSpPr/>
          <p:nvPr/>
        </p:nvSpPr>
        <p:spPr>
          <a:xfrm>
            <a:off x="1749297" y="1070118"/>
            <a:ext cx="8693405" cy="144655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INTRODUCTION</a:t>
            </a:r>
            <a:endPar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 useBgFill="1">
        <p:nvSpPr>
          <p:cNvPr id="18" name="Rectangle 17">
            <a:extLst>
              <a:ext uri="{FF2B5EF4-FFF2-40B4-BE49-F238E27FC236}">
                <a16:creationId xmlns:a16="http://schemas.microsoft.com/office/drawing/2014/main" id="{A5D6F6DD-4828-4A4E-9336-6CCFE09E4AFE}"/>
              </a:ext>
            </a:extLst>
          </p:cNvPr>
          <p:cNvSpPr/>
          <p:nvPr/>
        </p:nvSpPr>
        <p:spPr>
          <a:xfrm>
            <a:off x="11641319"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9" name="Rectangle 18">
            <a:extLst>
              <a:ext uri="{FF2B5EF4-FFF2-40B4-BE49-F238E27FC236}">
                <a16:creationId xmlns:a16="http://schemas.microsoft.com/office/drawing/2014/main" id="{9FE9B72F-DF87-5F4E-B684-D0770028819B}"/>
              </a:ext>
            </a:extLst>
          </p:cNvPr>
          <p:cNvSpPr/>
          <p:nvPr/>
        </p:nvSpPr>
        <p:spPr>
          <a:xfrm>
            <a:off x="10912521"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0" name="Rectangle 19">
            <a:extLst>
              <a:ext uri="{FF2B5EF4-FFF2-40B4-BE49-F238E27FC236}">
                <a16:creationId xmlns:a16="http://schemas.microsoft.com/office/drawing/2014/main" id="{AE454DD4-D90A-704B-ABC6-4575E360C82E}"/>
              </a:ext>
            </a:extLst>
          </p:cNvPr>
          <p:cNvSpPr/>
          <p:nvPr/>
        </p:nvSpPr>
        <p:spPr>
          <a:xfrm>
            <a:off x="534309"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1" name="Rectangle 20">
            <a:extLst>
              <a:ext uri="{FF2B5EF4-FFF2-40B4-BE49-F238E27FC236}">
                <a16:creationId xmlns:a16="http://schemas.microsoft.com/office/drawing/2014/main" id="{A68481F1-4643-EF42-A9CE-7AE30251B04D}"/>
              </a:ext>
            </a:extLst>
          </p:cNvPr>
          <p:cNvSpPr/>
          <p:nvPr/>
        </p:nvSpPr>
        <p:spPr>
          <a:xfrm>
            <a:off x="1343472"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0" name="Rectangle 9">
            <a:extLst>
              <a:ext uri="{FF2B5EF4-FFF2-40B4-BE49-F238E27FC236}">
                <a16:creationId xmlns:a16="http://schemas.microsoft.com/office/drawing/2014/main" id="{0CE686A0-D3CF-4B45-AB0E-0CEACD1B22AE}"/>
              </a:ext>
            </a:extLst>
          </p:cNvPr>
          <p:cNvSpPr/>
          <p:nvPr/>
        </p:nvSpPr>
        <p:spPr>
          <a:xfrm>
            <a:off x="1939029" y="2347602"/>
            <a:ext cx="8878531" cy="3754874"/>
          </a:xfrm>
          <a:prstGeom prst="rect">
            <a:avLst/>
          </a:prstGeom>
        </p:spPr>
        <p:txBody>
          <a:bodyPr wrap="square">
            <a:spAutoFit/>
          </a:bodyPr>
          <a:lstStyle/>
          <a:p>
            <a:pPr>
              <a:buFont typeface="Wingdings" panose="05000000000000000000" pitchFamily="2" charset="2"/>
              <a:buChar char="Ø"/>
            </a:pPr>
            <a:r>
              <a:rPr lang="en-US" sz="1700" dirty="0">
                <a:solidFill>
                  <a:schemeClr val="bg1"/>
                </a:solidFill>
                <a:latin typeface="Arial Rounded MT Bold" panose="020F0704030504030204" pitchFamily="34" charset="0"/>
              </a:rPr>
              <a:t>Agriculture is the backbone of our country around 70% of actual population</a:t>
            </a:r>
          </a:p>
          <a:p>
            <a:pPr marL="0" indent="0">
              <a:buNone/>
            </a:pPr>
            <a:r>
              <a:rPr lang="en-US" sz="1700" dirty="0">
                <a:solidFill>
                  <a:schemeClr val="bg1"/>
                </a:solidFill>
                <a:latin typeface="Arial Rounded MT Bold" panose="020F0704030504030204" pitchFamily="34" charset="0"/>
              </a:rPr>
              <a:t>depends on agriculture. The Indian economy relies heavily on agriculture</a:t>
            </a:r>
          </a:p>
          <a:p>
            <a:pPr marL="0" indent="0">
              <a:buNone/>
            </a:pPr>
            <a:r>
              <a:rPr lang="en-US" sz="1700" dirty="0">
                <a:solidFill>
                  <a:schemeClr val="bg1"/>
                </a:solidFill>
                <a:latin typeface="Arial Rounded MT Bold" panose="020F0704030504030204" pitchFamily="34" charset="0"/>
              </a:rPr>
              <a:t>productivity.</a:t>
            </a:r>
          </a:p>
          <a:p>
            <a:pPr>
              <a:buFont typeface="Wingdings" panose="05000000000000000000" pitchFamily="2" charset="2"/>
              <a:buChar char="Ø"/>
            </a:pPr>
            <a:r>
              <a:rPr lang="en-US" sz="1700" dirty="0">
                <a:solidFill>
                  <a:schemeClr val="bg1"/>
                </a:solidFill>
                <a:latin typeface="Arial Rounded MT Bold" panose="020F0704030504030204" pitchFamily="34" charset="0"/>
              </a:rPr>
              <a:t>A lot is at stake when a plant is struck with a disease that causes a significant loss</a:t>
            </a:r>
          </a:p>
          <a:p>
            <a:pPr marL="0" indent="0">
              <a:buNone/>
            </a:pPr>
            <a:r>
              <a:rPr lang="en-US" sz="1700" dirty="0">
                <a:solidFill>
                  <a:schemeClr val="bg1"/>
                </a:solidFill>
                <a:latin typeface="Arial Rounded MT Bold" panose="020F0704030504030204" pitchFamily="34" charset="0"/>
              </a:rPr>
              <a:t>in production, economic losses, and a reduction in the quality and quantity of</a:t>
            </a:r>
          </a:p>
          <a:p>
            <a:pPr marL="0" indent="0">
              <a:buNone/>
            </a:pPr>
            <a:r>
              <a:rPr lang="en-US" sz="1700" dirty="0">
                <a:solidFill>
                  <a:schemeClr val="bg1"/>
                </a:solidFill>
                <a:latin typeface="Arial Rounded MT Bold" panose="020F0704030504030204" pitchFamily="34" charset="0"/>
              </a:rPr>
              <a:t>agricultural products.</a:t>
            </a:r>
          </a:p>
          <a:p>
            <a:pPr>
              <a:buFont typeface="Wingdings" panose="05000000000000000000" pitchFamily="2" charset="2"/>
              <a:buChar char="Ø"/>
            </a:pPr>
            <a:r>
              <a:rPr lang="en-US" sz="1700" dirty="0">
                <a:solidFill>
                  <a:schemeClr val="bg1"/>
                </a:solidFill>
                <a:latin typeface="Arial Rounded MT Bold" panose="020F0704030504030204" pitchFamily="34" charset="0"/>
              </a:rPr>
              <a:t>It is crucial to identify plant diseases in order to prevent the loss of agricultural</a:t>
            </a:r>
          </a:p>
          <a:p>
            <a:pPr marL="0" indent="0">
              <a:buNone/>
            </a:pPr>
            <a:r>
              <a:rPr lang="en-US" sz="1700" dirty="0">
                <a:solidFill>
                  <a:schemeClr val="bg1"/>
                </a:solidFill>
                <a:latin typeface="Arial Rounded MT Bold" panose="020F0704030504030204" pitchFamily="34" charset="0"/>
              </a:rPr>
              <a:t>yield and quantity.</a:t>
            </a:r>
          </a:p>
          <a:p>
            <a:pPr>
              <a:buFont typeface="Wingdings" panose="05000000000000000000" pitchFamily="2" charset="2"/>
              <a:buChar char="Ø"/>
            </a:pPr>
            <a:r>
              <a:rPr lang="en-US" sz="1700" dirty="0">
                <a:solidFill>
                  <a:schemeClr val="bg1"/>
                </a:solidFill>
                <a:latin typeface="Arial Rounded MT Bold" panose="020F0704030504030204" pitchFamily="34" charset="0"/>
              </a:rPr>
              <a:t>Many plants get damaged due to disease, infections which lead to wastage of the</a:t>
            </a:r>
          </a:p>
          <a:p>
            <a:pPr marL="0" indent="0">
              <a:buNone/>
            </a:pPr>
            <a:r>
              <a:rPr lang="en-US" sz="1700" dirty="0">
                <a:solidFill>
                  <a:schemeClr val="bg1"/>
                </a:solidFill>
                <a:latin typeface="Arial Rounded MT Bold" panose="020F0704030504030204" pitchFamily="34" charset="0"/>
              </a:rPr>
              <a:t>resources where there is large production area</a:t>
            </a:r>
          </a:p>
          <a:p>
            <a:pPr>
              <a:buFont typeface="Wingdings" panose="05000000000000000000" pitchFamily="2" charset="2"/>
              <a:buChar char="Ø"/>
            </a:pPr>
            <a:r>
              <a:rPr lang="en-US" sz="1700" dirty="0">
                <a:solidFill>
                  <a:schemeClr val="bg1"/>
                </a:solidFill>
                <a:latin typeface="Arial Rounded MT Bold" panose="020F0704030504030204" pitchFamily="34" charset="0"/>
              </a:rPr>
              <a:t>Plant disease Prediction based on Deep learning will surely help to prevent the</a:t>
            </a:r>
          </a:p>
          <a:p>
            <a:pPr marL="0" indent="0">
              <a:buNone/>
            </a:pPr>
            <a:r>
              <a:rPr lang="en-US" sz="1700" dirty="0">
                <a:solidFill>
                  <a:schemeClr val="bg1"/>
                </a:solidFill>
                <a:latin typeface="Arial Rounded MT Bold" panose="020F0704030504030204" pitchFamily="34" charset="0"/>
              </a:rPr>
              <a:t>same.</a:t>
            </a:r>
          </a:p>
          <a:p>
            <a:pPr algn="ctr"/>
            <a:endParaRPr lang="en-LT" sz="1700" spc="3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3001872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1600"/>
                                  </p:stCondLst>
                                  <p:childTnLst>
                                    <p:animScale>
                                      <p:cBhvr>
                                        <p:cTn id="6" dur="1500" fill="hold"/>
                                        <p:tgtEl>
                                          <p:spTgt spid="18"/>
                                        </p:tgtEl>
                                      </p:cBhvr>
                                      <p:by x="100000" y="125000"/>
                                    </p:animScale>
                                  </p:childTnLst>
                                </p:cTn>
                              </p:par>
                              <p:par>
                                <p:cTn id="7"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8" dur="1500" fill="hold"/>
                                        <p:tgtEl>
                                          <p:spTgt spid="18"/>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2000"/>
                                  </p:stCondLst>
                                  <p:childTnLst>
                                    <p:animScale>
                                      <p:cBhvr>
                                        <p:cTn id="10" dur="1500" fill="hold"/>
                                        <p:tgtEl>
                                          <p:spTgt spid="19"/>
                                        </p:tgtEl>
                                      </p:cBhvr>
                                      <p:by x="100000" y="125000"/>
                                    </p:animScale>
                                  </p:childTnLst>
                                </p:cTn>
                              </p:par>
                              <p:par>
                                <p:cTn id="11"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12" dur="1500" fill="hold"/>
                                        <p:tgtEl>
                                          <p:spTgt spid="19"/>
                                        </p:tgtEl>
                                        <p:attrNameLst>
                                          <p:attrName>ppt_x</p:attrName>
                                          <p:attrName>ppt_y</p:attrName>
                                        </p:attrNameLst>
                                      </p:cBhvr>
                                      <p:rCtr x="0" y="-2778"/>
                                    </p:animMotion>
                                  </p:childTnLst>
                                </p:cTn>
                              </p:par>
                              <p:par>
                                <p:cTn id="13" presetID="6" presetClass="emph" presetSubtype="0" repeatCount="indefinite" accel="50000" decel="50000" autoRev="1" fill="hold" grpId="0" nodeType="withEffect">
                                  <p:stCondLst>
                                    <p:cond delay="0"/>
                                  </p:stCondLst>
                                  <p:childTnLst>
                                    <p:animScale>
                                      <p:cBhvr>
                                        <p:cTn id="14" dur="1500" fill="hold"/>
                                        <p:tgtEl>
                                          <p:spTgt spid="20"/>
                                        </p:tgtEl>
                                      </p:cBhvr>
                                      <p:by x="100000" y="125000"/>
                                    </p:animScale>
                                  </p:childTnLst>
                                </p:cTn>
                              </p:par>
                              <p:par>
                                <p:cTn id="15"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16" dur="1500" fill="hold"/>
                                        <p:tgtEl>
                                          <p:spTgt spid="20"/>
                                        </p:tgtEl>
                                        <p:attrNameLst>
                                          <p:attrName>ppt_x</p:attrName>
                                          <p:attrName>ppt_y</p:attrName>
                                        </p:attrNameLst>
                                      </p:cBhvr>
                                      <p:rCtr x="0" y="-2778"/>
                                    </p:animMotion>
                                  </p:childTnLst>
                                </p:cTn>
                              </p:par>
                              <p:par>
                                <p:cTn id="17" presetID="6" presetClass="emph" presetSubtype="0" repeatCount="indefinite" accel="50000" decel="50000" autoRev="1" fill="hold" grpId="0" nodeType="withEffect">
                                  <p:stCondLst>
                                    <p:cond delay="400"/>
                                  </p:stCondLst>
                                  <p:childTnLst>
                                    <p:animScale>
                                      <p:cBhvr>
                                        <p:cTn id="18" dur="1500" fill="hold"/>
                                        <p:tgtEl>
                                          <p:spTgt spid="21"/>
                                        </p:tgtEl>
                                      </p:cBhvr>
                                      <p:by x="100000" y="125000"/>
                                    </p:animScale>
                                  </p:childTnLst>
                                </p:cTn>
                              </p:par>
                              <p:par>
                                <p:cTn id="19"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0" dur="1500" fill="hold"/>
                                        <p:tgtEl>
                                          <p:spTgt spid="21"/>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3025701" y="2869110"/>
            <a:ext cx="6296718" cy="230832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b="1" dirty="0">
                <a:solidFill>
                  <a:schemeClr val="bg1"/>
                </a:solidFill>
                <a:effectLst>
                  <a:outerShdw blurRad="38100" dist="38100" dir="2700000" algn="tl">
                    <a:srgbClr val="000000">
                      <a:alpha val="43137"/>
                    </a:srgbClr>
                  </a:outerShdw>
                </a:effectLst>
                <a:latin typeface="Raleway Black" pitchFamily="2" charset="0"/>
              </a:rPr>
              <a:t>PROBLEM STATEMENT AND OBJECTIVE</a:t>
            </a:r>
            <a:endParaRPr kumimoji="0" lang="en-LT" sz="4800" b="1" i="0" u="none" strike="noStrike" kern="1200" cap="none" spc="-150" normalizeH="0" baseline="0" noProof="0" dirty="0">
              <a:ln>
                <a:noFill/>
              </a:ln>
              <a:solidFill>
                <a:schemeClr val="bg1"/>
              </a:solidFill>
              <a:effectLst>
                <a:outerShdw blurRad="38100" dist="38100" dir="2700000" algn="tl">
                  <a:srgbClr val="000000">
                    <a:alpha val="43137"/>
                  </a:srgbClr>
                </a:outerShdw>
              </a:effectLst>
              <a:uLnTx/>
              <a:uFillTx/>
              <a:latin typeface="Raleway Black" pitchFamily="2" charset="0"/>
            </a:endParaRPr>
          </a:p>
        </p:txBody>
      </p:sp>
      <p:pic>
        <p:nvPicPr>
          <p:cNvPr id="6" name="Graphic 5" descr="Potion with solid fill">
            <a:extLst>
              <a:ext uri="{FF2B5EF4-FFF2-40B4-BE49-F238E27FC236}">
                <a16:creationId xmlns:a16="http://schemas.microsoft.com/office/drawing/2014/main" id="{CEB538FE-34FC-714C-8121-3DEF7E6B040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02191" y="428286"/>
            <a:ext cx="2187617" cy="2060272"/>
          </a:xfrm>
          <a:prstGeom prst="rect">
            <a:avLst/>
          </a:prstGeom>
        </p:spPr>
      </p:pic>
    </p:spTree>
    <p:extLst>
      <p:ext uri="{BB962C8B-B14F-4D97-AF65-F5344CB8AC3E}">
        <p14:creationId xmlns:p14="http://schemas.microsoft.com/office/powerpoint/2010/main" val="3341998466"/>
      </p:ext>
    </p:extLst>
  </p:cSld>
  <p:clrMapOvr>
    <a:masterClrMapping/>
  </p:clrMapOvr>
  <p:transition spd="slow" advTm="0"/>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17000"/>
                    </a14:imgEffect>
                  </a14:imgLayer>
                </a14:imgProps>
              </a:ext>
            </a:extLst>
          </a:blip>
          <a:srcRect/>
          <a:stretch>
            <a:fillRect t="-8000" b="-8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C8E3D5-37C1-86F1-E4F8-F3E7DF62027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6000"/>
                    </a14:imgEffect>
                  </a14:imgLayer>
                </a14:imgProps>
              </a:ext>
            </a:extLst>
          </a:blip>
          <a:stretch>
            <a:fillRect/>
          </a:stretch>
        </p:blipFill>
        <p:spPr>
          <a:xfrm>
            <a:off x="0" y="0"/>
            <a:ext cx="12192000" cy="6858000"/>
          </a:xfrm>
          <a:prstGeom prst="rect">
            <a:avLst/>
          </a:prstGeom>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11" name="Graphic 10" descr="Potion with solid fill">
            <a:extLst>
              <a:ext uri="{FF2B5EF4-FFF2-40B4-BE49-F238E27FC236}">
                <a16:creationId xmlns:a16="http://schemas.microsoft.com/office/drawing/2014/main" id="{EC7840E3-BAD3-A84E-B5ED-F442FFC9B8E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418305" y="-29528"/>
            <a:ext cx="1534909" cy="1402463"/>
          </a:xfrm>
          <a:prstGeom prst="rect">
            <a:avLst/>
          </a:prstGeom>
          <a:effectLst>
            <a:outerShdw blurRad="177800" sx="102000" sy="102000" algn="ctr" rotWithShape="0">
              <a:prstClr val="black">
                <a:alpha val="40000"/>
              </a:prstClr>
            </a:outerShdw>
          </a:effectLst>
        </p:spPr>
      </p:pic>
      <p:sp useBgFill="1">
        <p:nvSpPr>
          <p:cNvPr id="28" name="Oval 27">
            <a:extLst>
              <a:ext uri="{FF2B5EF4-FFF2-40B4-BE49-F238E27FC236}">
                <a16:creationId xmlns:a16="http://schemas.microsoft.com/office/drawing/2014/main" id="{F5655B3E-FE88-834E-A29C-AE048BDB4893}"/>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0" name="Oval 29">
            <a:extLst>
              <a:ext uri="{FF2B5EF4-FFF2-40B4-BE49-F238E27FC236}">
                <a16:creationId xmlns:a16="http://schemas.microsoft.com/office/drawing/2014/main" id="{9429F179-E309-5B4C-9AC1-9EAF871D7405}"/>
              </a:ext>
            </a:extLst>
          </p:cNvPr>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6" name="Rectangle 5">
            <a:extLst>
              <a:ext uri="{FF2B5EF4-FFF2-40B4-BE49-F238E27FC236}">
                <a16:creationId xmlns:a16="http://schemas.microsoft.com/office/drawing/2014/main" id="{86BA49A1-C4F8-6543-8240-061A4699B32F}"/>
              </a:ext>
            </a:extLst>
          </p:cNvPr>
          <p:cNvSpPr/>
          <p:nvPr/>
        </p:nvSpPr>
        <p:spPr>
          <a:xfrm>
            <a:off x="1138875" y="1320769"/>
            <a:ext cx="1090721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b="1" dirty="0">
                <a:solidFill>
                  <a:schemeClr val="bg1"/>
                </a:solidFill>
                <a:effectLst>
                  <a:outerShdw blurRad="38100" dist="38100" dir="2700000" algn="tl">
                    <a:srgbClr val="000000">
                      <a:alpha val="43137"/>
                    </a:srgbClr>
                  </a:outerShdw>
                </a:effectLst>
                <a:latin typeface="Raleway Black" pitchFamily="2" charset="0"/>
              </a:rPr>
              <a:t>Problem Statement and Objective</a:t>
            </a:r>
            <a:endParaRPr kumimoji="0" lang="en-LT" sz="4800" b="1" i="0" u="none" strike="noStrike" kern="1200" cap="none" spc="-150" normalizeH="0" baseline="0" noProof="0" dirty="0">
              <a:ln>
                <a:noFill/>
              </a:ln>
              <a:solidFill>
                <a:schemeClr val="bg1"/>
              </a:solidFill>
              <a:effectLst>
                <a:outerShdw blurRad="38100" dist="38100" dir="2700000" algn="tl">
                  <a:srgbClr val="000000">
                    <a:alpha val="43137"/>
                  </a:srgbClr>
                </a:outerShdw>
              </a:effectLst>
              <a:uLnTx/>
              <a:uFillTx/>
              <a:latin typeface="Raleway Black" pitchFamily="2" charset="0"/>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1441732" y="2222431"/>
            <a:ext cx="9488053" cy="3970318"/>
          </a:xfrm>
          <a:prstGeom prst="rect">
            <a:avLst/>
          </a:prstGeom>
        </p:spPr>
        <p:txBody>
          <a:bodyPr wrap="square">
            <a:spAutoFit/>
          </a:bodyPr>
          <a:lstStyle/>
          <a:p>
            <a:pPr marL="342900" indent="-342900" algn="l">
              <a:buFont typeface="Wingdings" panose="05000000000000000000" pitchFamily="2" charset="2"/>
              <a:buChar char="q"/>
            </a:pPr>
            <a:r>
              <a:rPr lang="en-US" dirty="0">
                <a:solidFill>
                  <a:schemeClr val="bg1"/>
                </a:solidFill>
                <a:latin typeface="Arial Rounded MT Bold" panose="020F0704030504030204" pitchFamily="34" charset="0"/>
              </a:rPr>
              <a:t>Problem statement</a:t>
            </a:r>
          </a:p>
          <a:p>
            <a:pPr algn="l"/>
            <a:r>
              <a:rPr lang="en-US" dirty="0">
                <a:solidFill>
                  <a:schemeClr val="bg1"/>
                </a:solidFill>
                <a:latin typeface="Arial Rounded MT Bold" panose="020F0704030504030204" pitchFamily="34" charset="0"/>
              </a:rPr>
              <a:t>Detection of plant disease</a:t>
            </a:r>
          </a:p>
          <a:p>
            <a:pPr marL="342900" indent="-342900" algn="l">
              <a:buFont typeface="Wingdings" panose="05000000000000000000" pitchFamily="2" charset="2"/>
              <a:buChar char="q"/>
            </a:pPr>
            <a:r>
              <a:rPr lang="en-US" dirty="0">
                <a:solidFill>
                  <a:schemeClr val="bg1"/>
                </a:solidFill>
                <a:latin typeface="Arial Rounded MT Bold" panose="020F0704030504030204" pitchFamily="34" charset="0"/>
              </a:rPr>
              <a:t>Objectives</a:t>
            </a:r>
          </a:p>
          <a:p>
            <a:pPr algn="l"/>
            <a:r>
              <a:rPr lang="en-US" dirty="0">
                <a:solidFill>
                  <a:schemeClr val="bg1"/>
                </a:solidFill>
                <a:latin typeface="Arial Rounded MT Bold" panose="020F0704030504030204" pitchFamily="34" charset="0"/>
              </a:rPr>
              <a:t>To design such system that can detect crop disease accurately and suggest the pest.</a:t>
            </a:r>
          </a:p>
          <a:p>
            <a:pPr algn="l"/>
            <a:r>
              <a:rPr lang="en-US" dirty="0">
                <a:solidFill>
                  <a:schemeClr val="bg1"/>
                </a:solidFill>
                <a:latin typeface="Arial Rounded MT Bold" panose="020F0704030504030204" pitchFamily="34" charset="0"/>
              </a:rPr>
              <a:t>To improve the accuracy and reliability of plant disease diagnosis for farmers and agricultural experts</a:t>
            </a:r>
          </a:p>
          <a:p>
            <a:pPr algn="l"/>
            <a:r>
              <a:rPr lang="en-US" dirty="0">
                <a:solidFill>
                  <a:schemeClr val="bg1"/>
                </a:solidFill>
                <a:latin typeface="Arial Rounded MT Bold" panose="020F0704030504030204" pitchFamily="34" charset="0"/>
              </a:rPr>
              <a:t>To provide real-time treatment recommendations to farmers to minimize crop losses and improve</a:t>
            </a:r>
          </a:p>
          <a:p>
            <a:pPr algn="l"/>
            <a:r>
              <a:rPr lang="en-US" dirty="0">
                <a:solidFill>
                  <a:schemeClr val="bg1"/>
                </a:solidFill>
                <a:latin typeface="Arial Rounded MT Bold" panose="020F0704030504030204" pitchFamily="34" charset="0"/>
              </a:rPr>
              <a:t>agricultural productivity</a:t>
            </a:r>
          </a:p>
          <a:p>
            <a:pPr algn="l"/>
            <a:r>
              <a:rPr lang="en-US" dirty="0">
                <a:solidFill>
                  <a:schemeClr val="bg1"/>
                </a:solidFill>
                <a:latin typeface="Arial Rounded MT Bold" panose="020F0704030504030204" pitchFamily="34" charset="0"/>
              </a:rPr>
              <a:t>To address the limitations of existing techniques by expanding the dataset size and diversity, exploring</a:t>
            </a:r>
          </a:p>
          <a:p>
            <a:pPr algn="l"/>
            <a:r>
              <a:rPr lang="en-US" dirty="0">
                <a:solidFill>
                  <a:schemeClr val="bg1"/>
                </a:solidFill>
                <a:latin typeface="Arial Rounded MT Bold" panose="020F0704030504030204" pitchFamily="34" charset="0"/>
              </a:rPr>
              <a:t>the use of transfer learning, and improving the interpretability of the machine learning models.</a:t>
            </a:r>
          </a:p>
        </p:txBody>
      </p:sp>
    </p:spTree>
    <p:extLst>
      <p:ext uri="{BB962C8B-B14F-4D97-AF65-F5344CB8AC3E}">
        <p14:creationId xmlns:p14="http://schemas.microsoft.com/office/powerpoint/2010/main" val="3046787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C406D4B-60FC-5038-9BD1-A8064A1E9C9D}"/>
              </a:ext>
            </a:extLst>
          </p:cNvPr>
          <p:cNvSpPr/>
          <p:nvPr/>
        </p:nvSpPr>
        <p:spPr>
          <a:xfrm>
            <a:off x="2869581" y="245986"/>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dirty="0">
              <a:ln>
                <a:noFill/>
              </a:ln>
              <a:solidFill>
                <a:prstClr val="white"/>
              </a:solidFill>
              <a:effectLst/>
              <a:uLnTx/>
              <a:uFillTx/>
              <a:latin typeface="Raleway" panose="020B0503030101060003" pitchFamily="34" charset="77"/>
              <a:ea typeface="+mn-ea"/>
              <a:cs typeface="+mn-cs"/>
            </a:endParaRPr>
          </a:p>
        </p:txBody>
      </p:sp>
      <p:sp>
        <p:nvSpPr>
          <p:cNvPr id="3" name="TextBox 2">
            <a:extLst>
              <a:ext uri="{FF2B5EF4-FFF2-40B4-BE49-F238E27FC236}">
                <a16:creationId xmlns:a16="http://schemas.microsoft.com/office/drawing/2014/main" id="{F36A9E8D-7549-ED92-6F35-3A7D7FC8DD51}"/>
              </a:ext>
            </a:extLst>
          </p:cNvPr>
          <p:cNvSpPr txBox="1"/>
          <p:nvPr/>
        </p:nvSpPr>
        <p:spPr>
          <a:xfrm>
            <a:off x="3355415" y="3677857"/>
            <a:ext cx="5967006" cy="923330"/>
          </a:xfrm>
          <a:prstGeom prst="rect">
            <a:avLst/>
          </a:prstGeom>
          <a:noFill/>
        </p:spPr>
        <p:txBody>
          <a:bodyPr wrap="square" rtlCol="0">
            <a:spAutoFit/>
          </a:bodyPr>
          <a:lstStyle/>
          <a:p>
            <a:r>
              <a:rPr lang="en-US" sz="5400" dirty="0">
                <a:solidFill>
                  <a:schemeClr val="bg1"/>
                </a:solidFill>
                <a:latin typeface="Raleway Black" pitchFamily="2" charset="0"/>
              </a:rPr>
              <a:t>METHODOLOGY</a:t>
            </a:r>
            <a:endParaRPr lang="en-IN" sz="5400" dirty="0">
              <a:solidFill>
                <a:schemeClr val="bg1"/>
              </a:solidFill>
              <a:latin typeface="Raleway Black" pitchFamily="2" charset="0"/>
            </a:endParaRPr>
          </a:p>
        </p:txBody>
      </p:sp>
      <p:pic>
        <p:nvPicPr>
          <p:cNvPr id="7" name="Graphic 6" descr="Circles with arrows">
            <a:extLst>
              <a:ext uri="{FF2B5EF4-FFF2-40B4-BE49-F238E27FC236}">
                <a16:creationId xmlns:a16="http://schemas.microsoft.com/office/drawing/2014/main" id="{2D9C0C2F-1769-B701-10AD-062487332A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38072" y="1080252"/>
            <a:ext cx="2915856" cy="2392153"/>
          </a:xfrm>
          <a:prstGeom prst="rect">
            <a:avLst/>
          </a:prstGeom>
        </p:spPr>
      </p:pic>
    </p:spTree>
    <p:extLst>
      <p:ext uri="{BB962C8B-B14F-4D97-AF65-F5344CB8AC3E}">
        <p14:creationId xmlns:p14="http://schemas.microsoft.com/office/powerpoint/2010/main" val="305404082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9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2054" name="Picture 6" descr="man standing on top of mountain beside cairn stones">
            <a:extLst>
              <a:ext uri="{FF2B5EF4-FFF2-40B4-BE49-F238E27FC236}">
                <a16:creationId xmlns:a16="http://schemas.microsoft.com/office/drawing/2014/main" id="{D7294908-9A58-794A-B85A-622DC85DAF8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1895309" y="215356"/>
            <a:ext cx="9017212" cy="1446550"/>
          </a:xfrm>
          <a:prstGeom prst="rect">
            <a:avLst/>
          </a:prstGeom>
        </p:spPr>
        <p:txBody>
          <a:bodyPr wrap="none">
            <a:spAutoFit/>
          </a:bodyPr>
          <a:lstStyle/>
          <a:p>
            <a:r>
              <a:rPr lang="en-US" sz="8800" dirty="0">
                <a:solidFill>
                  <a:schemeClr val="bg1"/>
                </a:solidFill>
                <a:latin typeface="Raleway Black" pitchFamily="2" charset="0"/>
              </a:rPr>
              <a:t>METHODOLOGY</a:t>
            </a:r>
            <a:endParaRPr lang="en-IN" sz="8800" dirty="0">
              <a:solidFill>
                <a:schemeClr val="bg1"/>
              </a:solidFill>
              <a:latin typeface="Raleway Black" pitchFamily="2" charset="0"/>
            </a:endParaRPr>
          </a:p>
        </p:txBody>
      </p:sp>
      <p:sp useBgFill="1">
        <p:nvSpPr>
          <p:cNvPr id="8" name="Rectangle 7">
            <a:extLst>
              <a:ext uri="{FF2B5EF4-FFF2-40B4-BE49-F238E27FC236}">
                <a16:creationId xmlns:a16="http://schemas.microsoft.com/office/drawing/2014/main" id="{55C861A1-5041-FA48-9C08-E00E83BF7177}"/>
              </a:ext>
            </a:extLst>
          </p:cNvPr>
          <p:cNvSpPr/>
          <p:nvPr/>
        </p:nvSpPr>
        <p:spPr>
          <a:xfrm>
            <a:off x="931127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8" name="Rectangle 17">
            <a:extLst>
              <a:ext uri="{FF2B5EF4-FFF2-40B4-BE49-F238E27FC236}">
                <a16:creationId xmlns:a16="http://schemas.microsoft.com/office/drawing/2014/main" id="{A5D6F6DD-4828-4A4E-9336-6CCFE09E4AFE}"/>
              </a:ext>
            </a:extLst>
          </p:cNvPr>
          <p:cNvSpPr/>
          <p:nvPr/>
        </p:nvSpPr>
        <p:spPr>
          <a:xfrm>
            <a:off x="10120433"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9" name="Rectangle 18">
            <a:extLst>
              <a:ext uri="{FF2B5EF4-FFF2-40B4-BE49-F238E27FC236}">
                <a16:creationId xmlns:a16="http://schemas.microsoft.com/office/drawing/2014/main" id="{9FE9B72F-DF87-5F4E-B684-D0770028819B}"/>
              </a:ext>
            </a:extLst>
          </p:cNvPr>
          <p:cNvSpPr/>
          <p:nvPr/>
        </p:nvSpPr>
        <p:spPr>
          <a:xfrm>
            <a:off x="10912521"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0" name="Rectangle 19">
            <a:extLst>
              <a:ext uri="{FF2B5EF4-FFF2-40B4-BE49-F238E27FC236}">
                <a16:creationId xmlns:a16="http://schemas.microsoft.com/office/drawing/2014/main" id="{AE454DD4-D90A-704B-ABC6-4575E360C82E}"/>
              </a:ext>
            </a:extLst>
          </p:cNvPr>
          <p:cNvSpPr/>
          <p:nvPr/>
        </p:nvSpPr>
        <p:spPr>
          <a:xfrm>
            <a:off x="534309"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1" name="Rectangle 20">
            <a:extLst>
              <a:ext uri="{FF2B5EF4-FFF2-40B4-BE49-F238E27FC236}">
                <a16:creationId xmlns:a16="http://schemas.microsoft.com/office/drawing/2014/main" id="{A68481F1-4643-EF42-A9CE-7AE30251B04D}"/>
              </a:ext>
            </a:extLst>
          </p:cNvPr>
          <p:cNvSpPr/>
          <p:nvPr/>
        </p:nvSpPr>
        <p:spPr>
          <a:xfrm>
            <a:off x="1343472"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ectangle 21">
            <a:extLst>
              <a:ext uri="{FF2B5EF4-FFF2-40B4-BE49-F238E27FC236}">
                <a16:creationId xmlns:a16="http://schemas.microsoft.com/office/drawing/2014/main" id="{4B79AB2B-D9AB-BB40-95B4-1E83C4B41C2F}"/>
              </a:ext>
            </a:extLst>
          </p:cNvPr>
          <p:cNvSpPr/>
          <p:nvPr/>
        </p:nvSpPr>
        <p:spPr>
          <a:xfrm>
            <a:off x="213556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4" name="Content Placeholder 12">
            <a:extLst>
              <a:ext uri="{FF2B5EF4-FFF2-40B4-BE49-F238E27FC236}">
                <a16:creationId xmlns:a16="http://schemas.microsoft.com/office/drawing/2014/main" id="{77394DBB-E701-32F2-C3B9-80BE0C6DABAA}"/>
              </a:ext>
            </a:extLst>
          </p:cNvPr>
          <p:cNvPicPr>
            <a:picLocks noChangeAspect="1"/>
          </p:cNvPicPr>
          <p:nvPr/>
        </p:nvPicPr>
        <p:blipFill>
          <a:blip r:embed="rId7"/>
          <a:stretch>
            <a:fillRect/>
          </a:stretch>
        </p:blipFill>
        <p:spPr>
          <a:xfrm>
            <a:off x="2022234" y="1877262"/>
            <a:ext cx="8399282" cy="4421171"/>
          </a:xfrm>
          <a:prstGeom prst="rect">
            <a:avLst/>
          </a:prstGeom>
        </p:spPr>
      </p:pic>
    </p:spTree>
    <p:extLst>
      <p:ext uri="{BB962C8B-B14F-4D97-AF65-F5344CB8AC3E}">
        <p14:creationId xmlns:p14="http://schemas.microsoft.com/office/powerpoint/2010/main" val="42851233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1200"/>
                                  </p:stCondLst>
                                  <p:childTnLst>
                                    <p:animScale>
                                      <p:cBhvr>
                                        <p:cTn id="6" dur="1500" fill="hold"/>
                                        <p:tgtEl>
                                          <p:spTgt spid="8"/>
                                        </p:tgtEl>
                                      </p:cBhvr>
                                      <p:by x="100000" y="125000"/>
                                    </p:animScale>
                                  </p:childTnLst>
                                </p:cTn>
                              </p:par>
                              <p:par>
                                <p:cTn id="7"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8" dur="1500" fill="hold"/>
                                        <p:tgtEl>
                                          <p:spTgt spid="8"/>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1600"/>
                                  </p:stCondLst>
                                  <p:childTnLst>
                                    <p:animScale>
                                      <p:cBhvr>
                                        <p:cTn id="10" dur="1500" fill="hold"/>
                                        <p:tgtEl>
                                          <p:spTgt spid="18"/>
                                        </p:tgtEl>
                                      </p:cBhvr>
                                      <p:by x="100000" y="125000"/>
                                    </p:animScale>
                                  </p:childTnLst>
                                </p:cTn>
                              </p:par>
                              <p:par>
                                <p:cTn id="11"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12" dur="1500" fill="hold"/>
                                        <p:tgtEl>
                                          <p:spTgt spid="18"/>
                                        </p:tgtEl>
                                        <p:attrNameLst>
                                          <p:attrName>ppt_x</p:attrName>
                                          <p:attrName>ppt_y</p:attrName>
                                        </p:attrNameLst>
                                      </p:cBhvr>
                                      <p:rCtr x="0" y="-2778"/>
                                    </p:animMotion>
                                  </p:childTnLst>
                                </p:cTn>
                              </p:par>
                              <p:par>
                                <p:cTn id="13" presetID="6" presetClass="emph" presetSubtype="0" repeatCount="indefinite" accel="50000" decel="50000" autoRev="1" fill="hold" grpId="0" nodeType="withEffect">
                                  <p:stCondLst>
                                    <p:cond delay="2000"/>
                                  </p:stCondLst>
                                  <p:childTnLst>
                                    <p:animScale>
                                      <p:cBhvr>
                                        <p:cTn id="14" dur="1500" fill="hold"/>
                                        <p:tgtEl>
                                          <p:spTgt spid="19"/>
                                        </p:tgtEl>
                                      </p:cBhvr>
                                      <p:by x="100000" y="125000"/>
                                    </p:animScale>
                                  </p:childTnLst>
                                </p:cTn>
                              </p:par>
                              <p:par>
                                <p:cTn id="15"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16" dur="1500" fill="hold"/>
                                        <p:tgtEl>
                                          <p:spTgt spid="19"/>
                                        </p:tgtEl>
                                        <p:attrNameLst>
                                          <p:attrName>ppt_x</p:attrName>
                                          <p:attrName>ppt_y</p:attrName>
                                        </p:attrNameLst>
                                      </p:cBhvr>
                                      <p:rCtr x="0" y="-2778"/>
                                    </p:animMotion>
                                  </p:childTnLst>
                                </p:cTn>
                              </p:par>
                              <p:par>
                                <p:cTn id="17" presetID="6" presetClass="emph" presetSubtype="0" repeatCount="indefinite" accel="50000" decel="50000" autoRev="1" fill="hold" grpId="0" nodeType="withEffect">
                                  <p:stCondLst>
                                    <p:cond delay="0"/>
                                  </p:stCondLst>
                                  <p:childTnLst>
                                    <p:animScale>
                                      <p:cBhvr>
                                        <p:cTn id="18" dur="1500" fill="hold"/>
                                        <p:tgtEl>
                                          <p:spTgt spid="20"/>
                                        </p:tgtEl>
                                      </p:cBhvr>
                                      <p:by x="100000" y="125000"/>
                                    </p:animScale>
                                  </p:childTnLst>
                                </p:cTn>
                              </p:par>
                              <p:par>
                                <p:cTn id="19"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0" dur="1500" fill="hold"/>
                                        <p:tgtEl>
                                          <p:spTgt spid="20"/>
                                        </p:tgtEl>
                                        <p:attrNameLst>
                                          <p:attrName>ppt_x</p:attrName>
                                          <p:attrName>ppt_y</p:attrName>
                                        </p:attrNameLst>
                                      </p:cBhvr>
                                      <p:rCtr x="0" y="-2778"/>
                                    </p:animMotion>
                                  </p:childTnLst>
                                </p:cTn>
                              </p:par>
                              <p:par>
                                <p:cTn id="21" presetID="6" presetClass="emph" presetSubtype="0" repeatCount="indefinite" accel="50000" decel="50000" autoRev="1" fill="hold" grpId="0" nodeType="withEffect">
                                  <p:stCondLst>
                                    <p:cond delay="400"/>
                                  </p:stCondLst>
                                  <p:childTnLst>
                                    <p:animScale>
                                      <p:cBhvr>
                                        <p:cTn id="22" dur="1500" fill="hold"/>
                                        <p:tgtEl>
                                          <p:spTgt spid="21"/>
                                        </p:tgtEl>
                                      </p:cBhvr>
                                      <p:by x="100000" y="125000"/>
                                    </p:animScale>
                                  </p:childTnLst>
                                </p:cTn>
                              </p:par>
                              <p:par>
                                <p:cTn id="23"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4" dur="1500" fill="hold"/>
                                        <p:tgtEl>
                                          <p:spTgt spid="21"/>
                                        </p:tgtEl>
                                        <p:attrNameLst>
                                          <p:attrName>ppt_x</p:attrName>
                                          <p:attrName>ppt_y</p:attrName>
                                        </p:attrNameLst>
                                      </p:cBhvr>
                                      <p:rCtr x="0" y="-2778"/>
                                    </p:animMotion>
                                  </p:childTnLst>
                                </p:cTn>
                              </p:par>
                              <p:par>
                                <p:cTn id="25" presetID="6" presetClass="emph" presetSubtype="0" repeatCount="indefinite" accel="50000" decel="50000" autoRev="1" fill="hold" grpId="0" nodeType="withEffect">
                                  <p:stCondLst>
                                    <p:cond delay="800"/>
                                  </p:stCondLst>
                                  <p:childTnLst>
                                    <p:animScale>
                                      <p:cBhvr>
                                        <p:cTn id="26" dur="1500" fill="hold"/>
                                        <p:tgtEl>
                                          <p:spTgt spid="22"/>
                                        </p:tgtEl>
                                      </p:cBhvr>
                                      <p:by x="100000" y="125000"/>
                                    </p:animScale>
                                  </p:childTnLst>
                                </p:cTn>
                              </p:par>
                              <p:par>
                                <p:cTn id="27"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28" dur="1500" fill="hold"/>
                                        <p:tgtEl>
                                          <p:spTgt spid="22"/>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708</Words>
  <Application>Microsoft Office PowerPoint</Application>
  <PresentationFormat>Widescreen</PresentationFormat>
  <Paragraphs>71</Paragraphs>
  <Slides>19</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Montserrat</vt:lpstr>
      <vt:lpstr>Arial</vt:lpstr>
      <vt:lpstr>Calibri</vt:lpstr>
      <vt:lpstr>Raleway Black</vt:lpstr>
      <vt:lpstr>Wingdings</vt:lpstr>
      <vt:lpstr>Arial Black</vt:lpstr>
      <vt:lpstr>Calibri Light</vt:lpstr>
      <vt:lpstr>Raleway</vt:lpstr>
      <vt:lpstr>Arial Rounded MT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2023-10-03T06:31:12Z</dcterms:created>
  <dcterms:modified xsi:type="dcterms:W3CDTF">2024-07-21T17:25:40Z</dcterms:modified>
</cp:coreProperties>
</file>